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media/image33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120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2" r:id="rId5"/>
    <p:sldMasterId id="2147483668" r:id="rId6"/>
    <p:sldMasterId id="2147483682" r:id="rId7"/>
    <p:sldMasterId id="2147483690" r:id="rId8"/>
  </p:sldMasterIdLst>
  <p:notesMasterIdLst>
    <p:notesMasterId r:id="rId66"/>
  </p:notesMasterIdLst>
  <p:sldIdLst>
    <p:sldId id="256" r:id="rId9"/>
    <p:sldId id="257" r:id="rId10"/>
    <p:sldId id="524" r:id="rId11"/>
    <p:sldId id="258" r:id="rId12"/>
    <p:sldId id="265" r:id="rId13"/>
    <p:sldId id="267" r:id="rId14"/>
    <p:sldId id="392" r:id="rId15"/>
    <p:sldId id="528" r:id="rId16"/>
    <p:sldId id="529" r:id="rId17"/>
    <p:sldId id="491" r:id="rId18"/>
    <p:sldId id="492" r:id="rId19"/>
    <p:sldId id="494" r:id="rId20"/>
    <p:sldId id="495" r:id="rId21"/>
    <p:sldId id="496" r:id="rId22"/>
    <p:sldId id="497" r:id="rId23"/>
    <p:sldId id="498" r:id="rId24"/>
    <p:sldId id="259" r:id="rId25"/>
    <p:sldId id="499" r:id="rId26"/>
    <p:sldId id="500" r:id="rId27"/>
    <p:sldId id="501" r:id="rId28"/>
    <p:sldId id="502" r:id="rId29"/>
    <p:sldId id="503" r:id="rId30"/>
    <p:sldId id="504" r:id="rId31"/>
    <p:sldId id="505" r:id="rId32"/>
    <p:sldId id="263" r:id="rId33"/>
    <p:sldId id="264" r:id="rId34"/>
    <p:sldId id="506" r:id="rId35"/>
    <p:sldId id="266" r:id="rId36"/>
    <p:sldId id="507" r:id="rId37"/>
    <p:sldId id="260" r:id="rId38"/>
    <p:sldId id="517" r:id="rId39"/>
    <p:sldId id="518" r:id="rId40"/>
    <p:sldId id="519" r:id="rId41"/>
    <p:sldId id="520" r:id="rId42"/>
    <p:sldId id="521" r:id="rId43"/>
    <p:sldId id="522" r:id="rId44"/>
    <p:sldId id="523" r:id="rId45"/>
    <p:sldId id="516" r:id="rId46"/>
    <p:sldId id="261" r:id="rId47"/>
    <p:sldId id="269" r:id="rId48"/>
    <p:sldId id="270" r:id="rId49"/>
    <p:sldId id="271" r:id="rId50"/>
    <p:sldId id="272" r:id="rId51"/>
    <p:sldId id="273" r:id="rId52"/>
    <p:sldId id="274" r:id="rId53"/>
    <p:sldId id="275" r:id="rId54"/>
    <p:sldId id="276" r:id="rId55"/>
    <p:sldId id="277" r:id="rId56"/>
    <p:sldId id="279" r:id="rId57"/>
    <p:sldId id="280" r:id="rId58"/>
    <p:sldId id="281" r:id="rId59"/>
    <p:sldId id="282" r:id="rId60"/>
    <p:sldId id="268" r:id="rId61"/>
    <p:sldId id="262" r:id="rId62"/>
    <p:sldId id="525" r:id="rId63"/>
    <p:sldId id="526" r:id="rId64"/>
    <p:sldId id="527" r:id="rId65"/>
  </p:sldIdLst>
  <p:sldSz cx="18288000" cy="10287000"/>
  <p:notesSz cx="6858000" cy="9144000"/>
  <p:embeddedFontLst>
    <p:embeddedFont>
      <p:font typeface="Ebrima" panose="02000000000000000000" pitchFamily="2" charset="0"/>
      <p:regular r:id="rId67"/>
      <p:bold r:id="rId68"/>
    </p:embeddedFont>
    <p:embeddedFont>
      <p:font typeface="Fira Sans" panose="020B0503050000020004" pitchFamily="34" charset="0"/>
      <p:regular r:id="rId69"/>
      <p:bold r:id="rId70"/>
      <p:italic r:id="rId71"/>
      <p:boldItalic r:id="rId72"/>
    </p:embeddedFont>
    <p:embeddedFont>
      <p:font typeface="Fira Sans Light" panose="020B0403050000020004" pitchFamily="34" charset="0"/>
      <p:regular r:id="rId73"/>
      <p:italic r:id="rId74"/>
    </p:embeddedFont>
    <p:embeddedFont>
      <p:font typeface="IBM Plex Sans" panose="020B0503050203000203" pitchFamily="34" charset="0"/>
      <p:regular r:id="rId75"/>
      <p:bold r:id="rId76"/>
      <p:italic r:id="rId77"/>
      <p:boldItalic r:id="rId78"/>
    </p:embeddedFont>
    <p:embeddedFont>
      <p:font typeface="Neurial Grotesk" panose="020B0604020202020204" charset="0"/>
      <p:regular r:id="rId79"/>
    </p:embeddedFont>
    <p:embeddedFont>
      <p:font typeface="Open Sauce" panose="020B0604020202020204" charset="0"/>
      <p:regular r:id="rId80"/>
    </p:embeddedFont>
    <p:embeddedFont>
      <p:font typeface="Open Sauce Bold" panose="020B0604020202020204" charset="0"/>
      <p:regular r:id="rId81"/>
    </p:embeddedFont>
    <p:embeddedFont>
      <p:font typeface="Open Sauce Italics" panose="020B0604020202020204" charset="0"/>
      <p:regular r:id="rId82"/>
    </p:embeddedFont>
    <p:embeddedFont>
      <p:font typeface="Open Sauce Semi-Bold" panose="020B0604020202020204" charset="0"/>
      <p:regular r:id="rId83"/>
    </p:embeddedFont>
    <p:embeddedFont>
      <p:font typeface="Play" panose="020B0604020202020204" charset="0"/>
      <p:regular r:id="rId84"/>
      <p:bold r:id="rId85"/>
    </p:embeddedFont>
    <p:embeddedFont>
      <p:font typeface="Telegraf" panose="020B0604020202020204" charset="0"/>
      <p:regular r:id="rId86"/>
    </p:embeddedFont>
    <p:embeddedFont>
      <p:font typeface="Telegraf Bold" panose="020B0604020202020204" charset="0"/>
      <p:regular r:id="rId87"/>
    </p:embeddedFont>
    <p:embeddedFont>
      <p:font typeface="Verdana" panose="020B0604030504040204" pitchFamily="34" charset="0"/>
      <p:regular r:id="rId88"/>
      <p:bold r:id="rId89"/>
      <p:italic r:id="rId90"/>
      <p:boldItalic r:id="rId91"/>
    </p:embeddedFont>
    <p:embeddedFont>
      <p:font typeface="Webdings" panose="05030102010509060703" pitchFamily="18" charset="2"/>
      <p:regular r:id="rId9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25895E-032D-4DAC-8A53-ED3BBE6F8D8F}" v="2" dt="2026-10-08T07:57:09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2.fntdata"/><Relationship Id="rId84" Type="http://schemas.openxmlformats.org/officeDocument/2006/relationships/font" Target="fonts/font18.fntdata"/><Relationship Id="rId89" Type="http://schemas.openxmlformats.org/officeDocument/2006/relationships/font" Target="fonts/font23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Master" Target="slideMasters/slideMaster2.xml"/><Relationship Id="rId90" Type="http://schemas.openxmlformats.org/officeDocument/2006/relationships/font" Target="fonts/font24.fntdata"/><Relationship Id="rId95" Type="http://schemas.openxmlformats.org/officeDocument/2006/relationships/theme" Target="theme/theme1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font" Target="fonts/font3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font" Target="fonts/font22.fntdata"/><Relationship Id="rId91" Type="http://schemas.openxmlformats.org/officeDocument/2006/relationships/font" Target="fonts/font25.fntdata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font" Target="fonts/font20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0.fntdata"/><Relationship Id="rId9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5.fntdata"/><Relationship Id="rId92" Type="http://schemas.openxmlformats.org/officeDocument/2006/relationships/font" Target="fonts/font2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notesMaster" Target="notesMasters/notesMaster1.xml"/><Relationship Id="rId87" Type="http://schemas.openxmlformats.org/officeDocument/2006/relationships/font" Target="fonts/font21.fntdata"/><Relationship Id="rId61" Type="http://schemas.openxmlformats.org/officeDocument/2006/relationships/slide" Target="slides/slide53.xml"/><Relationship Id="rId82" Type="http://schemas.openxmlformats.org/officeDocument/2006/relationships/font" Target="fonts/font16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font" Target="fonts/font11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font" Target="fonts/font6.fntdata"/><Relationship Id="rId93" Type="http://schemas.openxmlformats.org/officeDocument/2006/relationships/presProps" Target="presProps.xml"/><Relationship Id="rId9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unasová" userId="18dc6127-c0d6-4147-9a73-abeba59f2e2e" providerId="ADAL" clId="{22648D08-0975-44B7-9DAD-987A20BB9FF8}"/>
    <pc:docChg chg="undo custSel addSld delSld modSld delMainMaster modMainMaster">
      <pc:chgData name="Laura Junasová" userId="18dc6127-c0d6-4147-9a73-abeba59f2e2e" providerId="ADAL" clId="{22648D08-0975-44B7-9DAD-987A20BB9FF8}" dt="2026-10-08T07:57:09.287" v="397"/>
      <pc:docMkLst>
        <pc:docMk/>
      </pc:docMkLst>
      <pc:sldChg chg="modSp mod">
        <pc:chgData name="Laura Junasová" userId="18dc6127-c0d6-4147-9a73-abeba59f2e2e" providerId="ADAL" clId="{22648D08-0975-44B7-9DAD-987A20BB9FF8}" dt="2026-10-06T15:38:53.338" v="332" actId="108"/>
        <pc:sldMkLst>
          <pc:docMk/>
          <pc:sldMk cId="0" sldId="257"/>
        </pc:sldMkLst>
        <pc:spChg chg="mod">
          <ac:chgData name="Laura Junasová" userId="18dc6127-c0d6-4147-9a73-abeba59f2e2e" providerId="ADAL" clId="{22648D08-0975-44B7-9DAD-987A20BB9FF8}" dt="2026-10-06T15:38:53.338" v="332" actId="108"/>
          <ac:spMkLst>
            <pc:docMk/>
            <pc:sldMk cId="0" sldId="257"/>
            <ac:spMk id="18" creationId="{00000000-0000-0000-0000-000000000000}"/>
          </ac:spMkLst>
        </pc:spChg>
      </pc:sldChg>
      <pc:sldChg chg="modSp mod">
        <pc:chgData name="Laura Junasová" userId="18dc6127-c0d6-4147-9a73-abeba59f2e2e" providerId="ADAL" clId="{22648D08-0975-44B7-9DAD-987A20BB9FF8}" dt="2026-10-06T14:50:03.746" v="132" actId="1076"/>
        <pc:sldMkLst>
          <pc:docMk/>
          <pc:sldMk cId="0" sldId="258"/>
        </pc:sldMkLst>
        <pc:spChg chg="mod">
          <ac:chgData name="Laura Junasová" userId="18dc6127-c0d6-4147-9a73-abeba59f2e2e" providerId="ADAL" clId="{22648D08-0975-44B7-9DAD-987A20BB9FF8}" dt="2026-10-06T14:50:03.746" v="132" actId="1076"/>
          <ac:spMkLst>
            <pc:docMk/>
            <pc:sldMk cId="0" sldId="258"/>
            <ac:spMk id="3" creationId="{00000000-0000-0000-0000-000000000000}"/>
          </ac:spMkLst>
        </pc:spChg>
      </pc:sldChg>
      <pc:sldChg chg="add del">
        <pc:chgData name="Laura Junasová" userId="18dc6127-c0d6-4147-9a73-abeba59f2e2e" providerId="ADAL" clId="{22648D08-0975-44B7-9DAD-987A20BB9FF8}" dt="2026-10-06T14:47:05.804" v="33" actId="47"/>
        <pc:sldMkLst>
          <pc:docMk/>
          <pc:sldMk cId="0" sldId="260"/>
        </pc:sldMkLst>
      </pc:sldChg>
      <pc:sldChg chg="modSp mod">
        <pc:chgData name="Laura Junasová" userId="18dc6127-c0d6-4147-9a73-abeba59f2e2e" providerId="ADAL" clId="{22648D08-0975-44B7-9DAD-987A20BB9FF8}" dt="2026-10-06T15:44:25.733" v="374" actId="108"/>
        <pc:sldMkLst>
          <pc:docMk/>
          <pc:sldMk cId="0" sldId="261"/>
        </pc:sldMkLst>
        <pc:spChg chg="mod">
          <ac:chgData name="Laura Junasová" userId="18dc6127-c0d6-4147-9a73-abeba59f2e2e" providerId="ADAL" clId="{22648D08-0975-44B7-9DAD-987A20BB9FF8}" dt="2026-10-05T14:44:18.141" v="0"/>
          <ac:spMkLst>
            <pc:docMk/>
            <pc:sldMk cId="0" sldId="261"/>
            <ac:spMk id="4" creationId="{00000000-0000-0000-0000-000000000000}"/>
          </ac:spMkLst>
        </pc:spChg>
        <pc:spChg chg="mod">
          <ac:chgData name="Laura Junasová" userId="18dc6127-c0d6-4147-9a73-abeba59f2e2e" providerId="ADAL" clId="{22648D08-0975-44B7-9DAD-987A20BB9FF8}" dt="2026-10-06T15:44:25.733" v="374" actId="108"/>
          <ac:spMkLst>
            <pc:docMk/>
            <pc:sldMk cId="0" sldId="261"/>
            <ac:spMk id="5" creationId="{00000000-0000-0000-0000-000000000000}"/>
          </ac:spMkLst>
        </pc:spChg>
        <pc:spChg chg="mod">
          <ac:chgData name="Laura Junasová" userId="18dc6127-c0d6-4147-9a73-abeba59f2e2e" providerId="ADAL" clId="{22648D08-0975-44B7-9DAD-987A20BB9FF8}" dt="2026-10-06T15:39:09.067" v="367" actId="20577"/>
          <ac:spMkLst>
            <pc:docMk/>
            <pc:sldMk cId="0" sldId="261"/>
            <ac:spMk id="8" creationId="{00000000-0000-0000-0000-000000000000}"/>
          </ac:spMkLst>
        </pc:spChg>
      </pc:sldChg>
      <pc:sldChg chg="add">
        <pc:chgData name="Laura Junasová" userId="18dc6127-c0d6-4147-9a73-abeba59f2e2e" providerId="ADAL" clId="{22648D08-0975-44B7-9DAD-987A20BB9FF8}" dt="2026-10-06T15:39:37.008" v="369"/>
        <pc:sldMkLst>
          <pc:docMk/>
          <pc:sldMk cId="4073926496" sldId="268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69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0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1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2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3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4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5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6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7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79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80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81"/>
        </pc:sldMkLst>
      </pc:sldChg>
      <pc:sldChg chg="add del">
        <pc:chgData name="Laura Junasová" userId="18dc6127-c0d6-4147-9a73-abeba59f2e2e" providerId="ADAL" clId="{22648D08-0975-44B7-9DAD-987A20BB9FF8}" dt="2026-10-08T07:55:48.029" v="396"/>
        <pc:sldMkLst>
          <pc:docMk/>
          <pc:sldMk cId="0" sldId="282"/>
        </pc:sldMkLst>
      </pc:sldChg>
      <pc:sldChg chg="modSp add mod">
        <pc:chgData name="Laura Junasová" userId="18dc6127-c0d6-4147-9a73-abeba59f2e2e" providerId="ADAL" clId="{22648D08-0975-44B7-9DAD-987A20BB9FF8}" dt="2026-10-06T14:47:24.669" v="42" actId="27636"/>
        <pc:sldMkLst>
          <pc:docMk/>
          <pc:sldMk cId="0" sldId="517"/>
        </pc:sldMkLst>
        <pc:spChg chg="mod">
          <ac:chgData name="Laura Junasová" userId="18dc6127-c0d6-4147-9a73-abeba59f2e2e" providerId="ADAL" clId="{22648D08-0975-44B7-9DAD-987A20BB9FF8}" dt="2026-10-06T14:47:24.669" v="42" actId="27636"/>
          <ac:spMkLst>
            <pc:docMk/>
            <pc:sldMk cId="0" sldId="517"/>
            <ac:spMk id="156" creationId="{00000000-0000-0000-0000-000000000000}"/>
          </ac:spMkLst>
        </pc:spChg>
      </pc:sldChg>
      <pc:sldChg chg="add">
        <pc:chgData name="Laura Junasová" userId="18dc6127-c0d6-4147-9a73-abeba59f2e2e" providerId="ADAL" clId="{22648D08-0975-44B7-9DAD-987A20BB9FF8}" dt="2026-10-06T14:47:24.598" v="41"/>
        <pc:sldMkLst>
          <pc:docMk/>
          <pc:sldMk cId="0" sldId="518"/>
        </pc:sldMkLst>
      </pc:sldChg>
      <pc:sldChg chg="add">
        <pc:chgData name="Laura Junasová" userId="18dc6127-c0d6-4147-9a73-abeba59f2e2e" providerId="ADAL" clId="{22648D08-0975-44B7-9DAD-987A20BB9FF8}" dt="2026-10-06T14:47:24.598" v="41"/>
        <pc:sldMkLst>
          <pc:docMk/>
          <pc:sldMk cId="0" sldId="519"/>
        </pc:sldMkLst>
      </pc:sldChg>
      <pc:sldChg chg="modSp add mod">
        <pc:chgData name="Laura Junasová" userId="18dc6127-c0d6-4147-9a73-abeba59f2e2e" providerId="ADAL" clId="{22648D08-0975-44B7-9DAD-987A20BB9FF8}" dt="2026-10-06T14:47:24.712" v="43" actId="27636"/>
        <pc:sldMkLst>
          <pc:docMk/>
          <pc:sldMk cId="0" sldId="520"/>
        </pc:sldMkLst>
        <pc:spChg chg="mod">
          <ac:chgData name="Laura Junasová" userId="18dc6127-c0d6-4147-9a73-abeba59f2e2e" providerId="ADAL" clId="{22648D08-0975-44B7-9DAD-987A20BB9FF8}" dt="2026-10-06T14:47:24.712" v="43" actId="27636"/>
          <ac:spMkLst>
            <pc:docMk/>
            <pc:sldMk cId="0" sldId="520"/>
            <ac:spMk id="186" creationId="{00000000-0000-0000-0000-000000000000}"/>
          </ac:spMkLst>
        </pc:spChg>
      </pc:sldChg>
      <pc:sldChg chg="modSp add mod">
        <pc:chgData name="Laura Junasová" userId="18dc6127-c0d6-4147-9a73-abeba59f2e2e" providerId="ADAL" clId="{22648D08-0975-44B7-9DAD-987A20BB9FF8}" dt="2026-10-06T14:47:24.719" v="44" actId="27636"/>
        <pc:sldMkLst>
          <pc:docMk/>
          <pc:sldMk cId="0" sldId="521"/>
        </pc:sldMkLst>
        <pc:spChg chg="mod">
          <ac:chgData name="Laura Junasová" userId="18dc6127-c0d6-4147-9a73-abeba59f2e2e" providerId="ADAL" clId="{22648D08-0975-44B7-9DAD-987A20BB9FF8}" dt="2026-10-06T14:47:24.719" v="44" actId="27636"/>
          <ac:spMkLst>
            <pc:docMk/>
            <pc:sldMk cId="0" sldId="521"/>
            <ac:spMk id="199" creationId="{00000000-0000-0000-0000-000000000000}"/>
          </ac:spMkLst>
        </pc:spChg>
      </pc:sldChg>
      <pc:sldChg chg="add">
        <pc:chgData name="Laura Junasová" userId="18dc6127-c0d6-4147-9a73-abeba59f2e2e" providerId="ADAL" clId="{22648D08-0975-44B7-9DAD-987A20BB9FF8}" dt="2026-10-06T14:47:24.598" v="41"/>
        <pc:sldMkLst>
          <pc:docMk/>
          <pc:sldMk cId="0" sldId="522"/>
        </pc:sldMkLst>
      </pc:sldChg>
      <pc:sldChg chg="add">
        <pc:chgData name="Laura Junasová" userId="18dc6127-c0d6-4147-9a73-abeba59f2e2e" providerId="ADAL" clId="{22648D08-0975-44B7-9DAD-987A20BB9FF8}" dt="2026-10-06T14:47:24.598" v="41"/>
        <pc:sldMkLst>
          <pc:docMk/>
          <pc:sldMk cId="0" sldId="523"/>
        </pc:sldMkLst>
      </pc:sldChg>
      <pc:sldChg chg="addSp delSp modSp add mod">
        <pc:chgData name="Laura Junasová" userId="18dc6127-c0d6-4147-9a73-abeba59f2e2e" providerId="ADAL" clId="{22648D08-0975-44B7-9DAD-987A20BB9FF8}" dt="2026-10-06T14:53:24.803" v="330" actId="20577"/>
        <pc:sldMkLst>
          <pc:docMk/>
          <pc:sldMk cId="3866357125" sldId="524"/>
        </pc:sldMkLst>
        <pc:spChg chg="add del mod">
          <ac:chgData name="Laura Junasová" userId="18dc6127-c0d6-4147-9a73-abeba59f2e2e" providerId="ADAL" clId="{22648D08-0975-44B7-9DAD-987A20BB9FF8}" dt="2026-10-06T14:49:35.597" v="126" actId="478"/>
          <ac:spMkLst>
            <pc:docMk/>
            <pc:sldMk cId="3866357125" sldId="524"/>
            <ac:spMk id="2" creationId="{B02C5E04-F472-8945-5011-15937F88D9A0}"/>
          </ac:spMkLst>
        </pc:spChg>
        <pc:spChg chg="mod">
          <ac:chgData name="Laura Junasová" userId="18dc6127-c0d6-4147-9a73-abeba59f2e2e" providerId="ADAL" clId="{22648D08-0975-44B7-9DAD-987A20BB9FF8}" dt="2026-10-06T14:48:41.798" v="74" actId="1076"/>
          <ac:spMkLst>
            <pc:docMk/>
            <pc:sldMk cId="3866357125" sldId="524"/>
            <ac:spMk id="15" creationId="{F28AB5B3-3C2B-C1AF-BB7C-88E656FC5F0E}"/>
          </ac:spMkLst>
        </pc:spChg>
        <pc:spChg chg="mod">
          <ac:chgData name="Laura Junasová" userId="18dc6127-c0d6-4147-9a73-abeba59f2e2e" providerId="ADAL" clId="{22648D08-0975-44B7-9DAD-987A20BB9FF8}" dt="2026-10-06T14:53:24.803" v="330" actId="20577"/>
          <ac:spMkLst>
            <pc:docMk/>
            <pc:sldMk cId="3866357125" sldId="524"/>
            <ac:spMk id="16" creationId="{0A993B6A-9EDB-0DBB-9A40-CFBD9F33BF39}"/>
          </ac:spMkLst>
        </pc:spChg>
      </pc:sldChg>
      <pc:sldChg chg="addSp modSp new mod">
        <pc:chgData name="Laura Junasová" userId="18dc6127-c0d6-4147-9a73-abeba59f2e2e" providerId="ADAL" clId="{22648D08-0975-44B7-9DAD-987A20BB9FF8}" dt="2026-10-07T13:38:58.735" v="382" actId="14100"/>
        <pc:sldMkLst>
          <pc:docMk/>
          <pc:sldMk cId="2349783855" sldId="525"/>
        </pc:sldMkLst>
        <pc:picChg chg="add mod">
          <ac:chgData name="Laura Junasová" userId="18dc6127-c0d6-4147-9a73-abeba59f2e2e" providerId="ADAL" clId="{22648D08-0975-44B7-9DAD-987A20BB9FF8}" dt="2026-10-07T13:38:58.735" v="382" actId="14100"/>
          <ac:picMkLst>
            <pc:docMk/>
            <pc:sldMk cId="2349783855" sldId="525"/>
            <ac:picMk id="2" creationId="{59223386-C70F-78BC-19D0-150D82F33D55}"/>
          </ac:picMkLst>
        </pc:picChg>
      </pc:sldChg>
      <pc:sldChg chg="addSp modSp new mod">
        <pc:chgData name="Laura Junasová" userId="18dc6127-c0d6-4147-9a73-abeba59f2e2e" providerId="ADAL" clId="{22648D08-0975-44B7-9DAD-987A20BB9FF8}" dt="2026-10-07T13:39:18.777" v="389" actId="1076"/>
        <pc:sldMkLst>
          <pc:docMk/>
          <pc:sldMk cId="3543034768" sldId="526"/>
        </pc:sldMkLst>
        <pc:picChg chg="add mod">
          <ac:chgData name="Laura Junasová" userId="18dc6127-c0d6-4147-9a73-abeba59f2e2e" providerId="ADAL" clId="{22648D08-0975-44B7-9DAD-987A20BB9FF8}" dt="2026-10-07T13:39:18.777" v="389" actId="1076"/>
          <ac:picMkLst>
            <pc:docMk/>
            <pc:sldMk cId="3543034768" sldId="526"/>
            <ac:picMk id="2" creationId="{18A4622F-9836-F3AD-E016-762EB9589408}"/>
          </ac:picMkLst>
        </pc:picChg>
      </pc:sldChg>
      <pc:sldChg chg="addSp modSp new mod">
        <pc:chgData name="Laura Junasová" userId="18dc6127-c0d6-4147-9a73-abeba59f2e2e" providerId="ADAL" clId="{22648D08-0975-44B7-9DAD-987A20BB9FF8}" dt="2026-10-07T13:39:37.807" v="394" actId="14100"/>
        <pc:sldMkLst>
          <pc:docMk/>
          <pc:sldMk cId="3578961505" sldId="527"/>
        </pc:sldMkLst>
        <pc:picChg chg="add mod">
          <ac:chgData name="Laura Junasová" userId="18dc6127-c0d6-4147-9a73-abeba59f2e2e" providerId="ADAL" clId="{22648D08-0975-44B7-9DAD-987A20BB9FF8}" dt="2026-10-07T13:39:37.807" v="394" actId="14100"/>
          <ac:picMkLst>
            <pc:docMk/>
            <pc:sldMk cId="3578961505" sldId="527"/>
            <ac:picMk id="2" creationId="{61C96D1B-4900-800B-F36D-E14016BD6A0E}"/>
          </ac:picMkLst>
        </pc:picChg>
      </pc:sldChg>
      <pc:sldChg chg="add">
        <pc:chgData name="Laura Junasová" userId="18dc6127-c0d6-4147-9a73-abeba59f2e2e" providerId="ADAL" clId="{22648D08-0975-44B7-9DAD-987A20BB9FF8}" dt="2026-10-08T07:57:09.287" v="397"/>
        <pc:sldMkLst>
          <pc:docMk/>
          <pc:sldMk cId="1485497486" sldId="528"/>
        </pc:sldMkLst>
      </pc:sldChg>
      <pc:sldChg chg="add">
        <pc:chgData name="Laura Junasová" userId="18dc6127-c0d6-4147-9a73-abeba59f2e2e" providerId="ADAL" clId="{22648D08-0975-44B7-9DAD-987A20BB9FF8}" dt="2026-10-08T07:57:09.287" v="397"/>
        <pc:sldMkLst>
          <pc:docMk/>
          <pc:sldMk cId="269093980" sldId="529"/>
        </pc:sldMkLst>
      </pc:sldChg>
      <pc:sldMasterChg chg="delSldLayout modSldLayout sldLayoutOrd">
        <pc:chgData name="Laura Junasová" userId="18dc6127-c0d6-4147-9a73-abeba59f2e2e" providerId="ADAL" clId="{22648D08-0975-44B7-9DAD-987A20BB9FF8}" dt="2026-10-06T15:39:38.253" v="370"/>
        <pc:sldMasterMkLst>
          <pc:docMk/>
          <pc:sldMasterMk cId="3688088430" sldId="2147483668"/>
        </pc:sldMasterMkLst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888627166" sldId="2147483676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888627166" sldId="2147483676"/>
              <ac:spMk id="13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888627166" sldId="2147483676"/>
              <ac:spMk id="14" creationId="{00000000-0000-0000-0000-000000000000}"/>
            </ac:spMkLst>
          </pc:spChg>
        </pc:sldLayoutChg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3970407042" sldId="2147483677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970407042" sldId="2147483677"/>
              <ac:spMk id="23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970407042" sldId="2147483677"/>
              <ac:spMk id="24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970407042" sldId="2147483677"/>
              <ac:spMk id="29" creationId="{00000000-0000-0000-0000-000000000000}"/>
            </ac:spMkLst>
          </pc:spChg>
        </pc:sldLayoutChg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3030945935" sldId="2147483678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030945935" sldId="2147483678"/>
              <ac:spMk id="32" creationId="{00000000-0000-0000-0000-000000000000}"/>
            </ac:spMkLst>
          </pc:spChg>
        </pc:sldLayoutChg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3467844022" sldId="2147483679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42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43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44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45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46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467844022" sldId="2147483679"/>
              <ac:spMk id="51" creationId="{00000000-0000-0000-0000-000000000000}"/>
            </ac:spMkLst>
          </pc:spChg>
        </pc:sldLayoutChg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3398810836" sldId="2147483680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398810836" sldId="2147483680"/>
              <ac:spMk id="53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398810836" sldId="2147483680"/>
              <ac:spMk id="54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398810836" sldId="2147483680"/>
              <ac:spMk id="55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398810836" sldId="2147483680"/>
              <ac:spMk id="60" creationId="{00000000-0000-0000-0000-000000000000}"/>
            </ac:spMkLst>
          </pc:spChg>
        </pc:sldLayoutChg>
        <pc:sldLayoutChg chg="modSp mod ord">
          <pc:chgData name="Laura Junasová" userId="18dc6127-c0d6-4147-9a73-abeba59f2e2e" providerId="ADAL" clId="{22648D08-0975-44B7-9DAD-987A20BB9FF8}" dt="2026-10-06T15:39:38.253" v="370"/>
          <pc:sldLayoutMkLst>
            <pc:docMk/>
            <pc:sldMasterMk cId="3688088430" sldId="2147483668"/>
            <pc:sldLayoutMk cId="3597201646" sldId="2147483681"/>
          </pc:sldLayoutMkLst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597201646" sldId="2147483681"/>
              <ac:spMk id="62" creationId="{00000000-0000-0000-0000-000000000000}"/>
            </ac:spMkLst>
          </pc:spChg>
          <pc:spChg chg="mod">
            <ac:chgData name="Laura Junasová" userId="18dc6127-c0d6-4147-9a73-abeba59f2e2e" providerId="ADAL" clId="{22648D08-0975-44B7-9DAD-987A20BB9FF8}" dt="2026-10-06T15:39:38.253" v="370"/>
            <ac:spMkLst>
              <pc:docMk/>
              <pc:sldMasterMk cId="3688088430" sldId="2147483668"/>
              <pc:sldLayoutMk cId="3597201646" sldId="2147483681"/>
              <ac:spMk id="63" creationId="{00000000-0000-0000-0000-000000000000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F1754F-F700-479E-A034-1A947DBA8397}" type="doc">
      <dgm:prSet loTypeId="urn:microsoft.com/office/officeart/2008/layout/VerticalCurvedList" loCatId="list" qsTypeId="urn:microsoft.com/office/officeart/2005/8/quickstyle/simple4#1" qsCatId="simple" csTypeId="urn:microsoft.com/office/officeart/2005/8/colors/accent2_1#1" csCatId="accent2" phldr="1"/>
      <dgm:spPr/>
      <dgm:t>
        <a:bodyPr/>
        <a:lstStyle/>
        <a:p>
          <a:endParaRPr lang="it-IT"/>
        </a:p>
      </dgm:t>
    </dgm:pt>
    <dgm:pt modelId="{F1B3B67A-4831-49EF-AD31-4220422B7304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AU" sz="3200" noProof="0" dirty="0">
              <a:solidFill>
                <a:schemeClr val="tx1"/>
              </a:solidFill>
              <a:latin typeface="Fira Sans" panose="020B0503050000020004"/>
            </a:rPr>
            <a:t>What is Heat on Wheels?</a:t>
          </a:r>
        </a:p>
      </dgm:t>
    </dgm:pt>
    <dgm:pt modelId="{00C04F46-6832-4A48-96D3-303259C961C0}" type="parTrans" cxnId="{2F6796A7-C4AA-4265-A6CC-863C09501555}">
      <dgm:prSet/>
      <dgm:spPr/>
      <dgm:t>
        <a:bodyPr/>
        <a:lstStyle/>
        <a:p>
          <a:endParaRPr lang="it-IT"/>
        </a:p>
      </dgm:t>
    </dgm:pt>
    <dgm:pt modelId="{E284BB54-8FB8-4F30-AAA5-E0E873E7B7FC}" type="sibTrans" cxnId="{2F6796A7-C4AA-4265-A6CC-863C09501555}">
      <dgm:prSet/>
      <dgm:spPr>
        <a:ln w="44450" cap="rnd">
          <a:solidFill>
            <a:srgbClr val="23239A"/>
          </a:solidFill>
          <a:round/>
        </a:ln>
      </dgm:spPr>
      <dgm:t>
        <a:bodyPr/>
        <a:lstStyle/>
        <a:p>
          <a:endParaRPr lang="it-IT"/>
        </a:p>
      </dgm:t>
    </dgm:pt>
    <dgm:pt modelId="{780A9696-F139-4D75-BA81-E04647EC1EDA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GB" sz="3200" noProof="0" dirty="0">
              <a:solidFill>
                <a:schemeClr val="tx1"/>
              </a:solidFill>
              <a:latin typeface="Fira Sans" panose="020B0503050000020004"/>
            </a:rPr>
            <a:t>Examples of Case Studies</a:t>
          </a:r>
        </a:p>
      </dgm:t>
    </dgm:pt>
    <dgm:pt modelId="{582D9599-4C0B-4C43-A7CB-B745D8B66A97}" type="parTrans" cxnId="{FEFEDE53-BC70-4B5A-8468-FC110582C3E6}">
      <dgm:prSet/>
      <dgm:spPr/>
      <dgm:t>
        <a:bodyPr/>
        <a:lstStyle/>
        <a:p>
          <a:endParaRPr lang="it-IT"/>
        </a:p>
      </dgm:t>
    </dgm:pt>
    <dgm:pt modelId="{BA38392E-8141-4954-8072-649331926BF7}" type="sibTrans" cxnId="{FEFEDE53-BC70-4B5A-8468-FC110582C3E6}">
      <dgm:prSet/>
      <dgm:spPr/>
      <dgm:t>
        <a:bodyPr/>
        <a:lstStyle/>
        <a:p>
          <a:endParaRPr lang="it-IT"/>
        </a:p>
      </dgm:t>
    </dgm:pt>
    <dgm:pt modelId="{9E3D2EA8-4231-4A03-B2F7-2D6D919E4B46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AU" sz="3200" noProof="0" dirty="0">
              <a:solidFill>
                <a:schemeClr val="tx1"/>
              </a:solidFill>
              <a:latin typeface="Fira Sans" panose="020B0503050000020004"/>
            </a:rPr>
            <a:t>When Can It Fly?</a:t>
          </a:r>
        </a:p>
      </dgm:t>
    </dgm:pt>
    <dgm:pt modelId="{35D817DF-2F4C-4C32-A7DA-0983A9E2003A}" type="parTrans" cxnId="{1C006F8E-BAA6-423D-A59A-8ACEC8A3A087}">
      <dgm:prSet/>
      <dgm:spPr/>
      <dgm:t>
        <a:bodyPr/>
        <a:lstStyle/>
        <a:p>
          <a:endParaRPr lang="it-IT"/>
        </a:p>
      </dgm:t>
    </dgm:pt>
    <dgm:pt modelId="{18AFAE83-9496-4C4C-BA02-470EEBEBFE27}" type="sibTrans" cxnId="{1C006F8E-BAA6-423D-A59A-8ACEC8A3A087}">
      <dgm:prSet/>
      <dgm:spPr/>
      <dgm:t>
        <a:bodyPr/>
        <a:lstStyle/>
        <a:p>
          <a:endParaRPr lang="it-IT"/>
        </a:p>
      </dgm:t>
    </dgm:pt>
    <dgm:pt modelId="{E81C5E78-0129-4D12-B6CB-33B19CA71129}" type="pres">
      <dgm:prSet presAssocID="{49F1754F-F700-479E-A034-1A947DBA8397}" presName="Name0" presStyleCnt="0">
        <dgm:presLayoutVars>
          <dgm:chMax val="7"/>
          <dgm:chPref val="7"/>
          <dgm:dir/>
        </dgm:presLayoutVars>
      </dgm:prSet>
      <dgm:spPr/>
    </dgm:pt>
    <dgm:pt modelId="{C45BC9D6-2850-4F75-83A4-A96C010C0AAF}" type="pres">
      <dgm:prSet presAssocID="{49F1754F-F700-479E-A034-1A947DBA8397}" presName="Name1" presStyleCnt="0"/>
      <dgm:spPr/>
    </dgm:pt>
    <dgm:pt modelId="{56F98AFA-8CD1-4933-80E9-93F4430AAF22}" type="pres">
      <dgm:prSet presAssocID="{49F1754F-F700-479E-A034-1A947DBA8397}" presName="cycle" presStyleCnt="0"/>
      <dgm:spPr/>
    </dgm:pt>
    <dgm:pt modelId="{B2FACD18-38CB-4B23-B71E-6D115A345827}" type="pres">
      <dgm:prSet presAssocID="{49F1754F-F700-479E-A034-1A947DBA8397}" presName="srcNode" presStyleLbl="node1" presStyleIdx="0" presStyleCnt="3"/>
      <dgm:spPr/>
    </dgm:pt>
    <dgm:pt modelId="{90632046-D730-43D3-812A-C3AF97C91FA9}" type="pres">
      <dgm:prSet presAssocID="{49F1754F-F700-479E-A034-1A947DBA8397}" presName="conn" presStyleLbl="parChTrans1D2" presStyleIdx="0" presStyleCnt="1" custScaleX="100199" custScaleY="100199"/>
      <dgm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</dgm:spPr>
    </dgm:pt>
    <dgm:pt modelId="{350E7EEC-901F-4AC3-9D9F-6A382DDBF008}" type="pres">
      <dgm:prSet presAssocID="{49F1754F-F700-479E-A034-1A947DBA8397}" presName="extraNode" presStyleLbl="node1" presStyleIdx="0" presStyleCnt="3"/>
      <dgm:spPr/>
    </dgm:pt>
    <dgm:pt modelId="{D468CE69-A455-4BFD-BA83-BF00665424B2}" type="pres">
      <dgm:prSet presAssocID="{49F1754F-F700-479E-A034-1A947DBA8397}" presName="dstNode" presStyleLbl="node1" presStyleIdx="0" presStyleCnt="3"/>
      <dgm:spPr/>
    </dgm:pt>
    <dgm:pt modelId="{78329C17-1F43-4EDA-897C-263C3C115A06}" type="pres">
      <dgm:prSet presAssocID="{F1B3B67A-4831-49EF-AD31-4220422B7304}" presName="text_1" presStyleLbl="node1" presStyleIdx="0" presStyleCnt="3">
        <dgm:presLayoutVars>
          <dgm:bulletEnabled val="1"/>
        </dgm:presLayoutVars>
      </dgm:prSet>
      <dgm:spPr/>
    </dgm:pt>
    <dgm:pt modelId="{199BF15D-8B0A-4F8C-8F38-87B56AA77239}" type="pres">
      <dgm:prSet presAssocID="{F1B3B67A-4831-49EF-AD31-4220422B7304}" presName="accent_1" presStyleCnt="0"/>
      <dgm:spPr/>
    </dgm:pt>
    <dgm:pt modelId="{987F6553-11CA-45E2-8A27-49FA27E5EBA5}" type="pres">
      <dgm:prSet presAssocID="{F1B3B67A-4831-49EF-AD31-4220422B7304}" presName="accentRepeatNode" presStyleLbl="solidFgAcc1" presStyleIdx="0" presStyleCnt="3"/>
      <dgm:spPr>
        <a:xfrm>
          <a:off x="571761" y="3301864"/>
          <a:ext cx="846937" cy="846937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gm:spPr>
    </dgm:pt>
    <dgm:pt modelId="{5C8BE857-38F7-4E5F-B0DA-1ED17C42104D}" type="pres">
      <dgm:prSet presAssocID="{780A9696-F139-4D75-BA81-E04647EC1EDA}" presName="text_2" presStyleLbl="node1" presStyleIdx="1" presStyleCnt="3">
        <dgm:presLayoutVars>
          <dgm:bulletEnabled val="1"/>
        </dgm:presLayoutVars>
      </dgm:prSet>
      <dgm:spPr/>
    </dgm:pt>
    <dgm:pt modelId="{0BD6C5C4-8FEA-477E-AA6A-C8E422D58D1C}" type="pres">
      <dgm:prSet presAssocID="{780A9696-F139-4D75-BA81-E04647EC1EDA}" presName="accent_2" presStyleCnt="0"/>
      <dgm:spPr/>
    </dgm:pt>
    <dgm:pt modelId="{F702F61D-7DA3-40FE-A87B-E9BF087124B2}" type="pres">
      <dgm:prSet presAssocID="{780A9696-F139-4D75-BA81-E04647EC1EDA}" presName="accentRepeatNode" presStyleLbl="solidFgAcc1" presStyleIdx="1" presStyleCnt="3"/>
      <dgm:spPr>
        <a:xfrm>
          <a:off x="547106" y="1069644"/>
          <a:ext cx="713096" cy="713096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gm:spPr>
    </dgm:pt>
    <dgm:pt modelId="{B16C22A4-E326-4AE4-96FC-0C54E1218A88}" type="pres">
      <dgm:prSet presAssocID="{9E3D2EA8-4231-4A03-B2F7-2D6D919E4B46}" presName="text_3" presStyleLbl="node1" presStyleIdx="2" presStyleCnt="3">
        <dgm:presLayoutVars>
          <dgm:bulletEnabled val="1"/>
        </dgm:presLayoutVars>
      </dgm:prSet>
      <dgm:spPr/>
    </dgm:pt>
    <dgm:pt modelId="{3DFCE580-ED08-4E99-9301-68463631C1D2}" type="pres">
      <dgm:prSet presAssocID="{9E3D2EA8-4231-4A03-B2F7-2D6D919E4B46}" presName="accent_3" presStyleCnt="0"/>
      <dgm:spPr/>
    </dgm:pt>
    <dgm:pt modelId="{6F5D9C8F-55C7-4B87-B2C5-BF9FC25E8D5C}" type="pres">
      <dgm:prSet presAssocID="{9E3D2EA8-4231-4A03-B2F7-2D6D919E4B46}" presName="accentRepeatNode" presStyleLbl="solidFgAcc1" presStyleIdx="2" presStyleCnt="3"/>
      <dgm:spPr>
        <a:xfrm>
          <a:off x="571761" y="3301864"/>
          <a:ext cx="846937" cy="846937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gm:spPr>
    </dgm:pt>
  </dgm:ptLst>
  <dgm:cxnLst>
    <dgm:cxn modelId="{FF8B391D-97C0-4C1E-96F3-67811D2D7C3B}" type="presOf" srcId="{9E3D2EA8-4231-4A03-B2F7-2D6D919E4B46}" destId="{B16C22A4-E326-4AE4-96FC-0C54E1218A88}" srcOrd="0" destOrd="0" presId="urn:microsoft.com/office/officeart/2008/layout/VerticalCurvedList"/>
    <dgm:cxn modelId="{39C2443D-B440-4F23-9878-09DE839D3CE4}" type="presOf" srcId="{E284BB54-8FB8-4F30-AAA5-E0E873E7B7FC}" destId="{90632046-D730-43D3-812A-C3AF97C91FA9}" srcOrd="0" destOrd="0" presId="urn:microsoft.com/office/officeart/2008/layout/VerticalCurvedList"/>
    <dgm:cxn modelId="{FEFEDE53-BC70-4B5A-8468-FC110582C3E6}" srcId="{49F1754F-F700-479E-A034-1A947DBA8397}" destId="{780A9696-F139-4D75-BA81-E04647EC1EDA}" srcOrd="1" destOrd="0" parTransId="{582D9599-4C0B-4C43-A7CB-B745D8B66A97}" sibTransId="{BA38392E-8141-4954-8072-649331926BF7}"/>
    <dgm:cxn modelId="{1308B657-C54F-4803-B6E0-A4F7E4DECBB2}" type="presOf" srcId="{780A9696-F139-4D75-BA81-E04647EC1EDA}" destId="{5C8BE857-38F7-4E5F-B0DA-1ED17C42104D}" srcOrd="0" destOrd="0" presId="urn:microsoft.com/office/officeart/2008/layout/VerticalCurvedList"/>
    <dgm:cxn modelId="{7CF52E7C-BBD3-4CC7-A0E6-CB332390B33B}" type="presOf" srcId="{49F1754F-F700-479E-A034-1A947DBA8397}" destId="{E81C5E78-0129-4D12-B6CB-33B19CA71129}" srcOrd="0" destOrd="0" presId="urn:microsoft.com/office/officeart/2008/layout/VerticalCurvedList"/>
    <dgm:cxn modelId="{1C006F8E-BAA6-423D-A59A-8ACEC8A3A087}" srcId="{49F1754F-F700-479E-A034-1A947DBA8397}" destId="{9E3D2EA8-4231-4A03-B2F7-2D6D919E4B46}" srcOrd="2" destOrd="0" parTransId="{35D817DF-2F4C-4C32-A7DA-0983A9E2003A}" sibTransId="{18AFAE83-9496-4C4C-BA02-470EEBEBFE27}"/>
    <dgm:cxn modelId="{2F6796A7-C4AA-4265-A6CC-863C09501555}" srcId="{49F1754F-F700-479E-A034-1A947DBA8397}" destId="{F1B3B67A-4831-49EF-AD31-4220422B7304}" srcOrd="0" destOrd="0" parTransId="{00C04F46-6832-4A48-96D3-303259C961C0}" sibTransId="{E284BB54-8FB8-4F30-AAA5-E0E873E7B7FC}"/>
    <dgm:cxn modelId="{9D7064F4-AB73-4117-BFB2-B73B44C5214F}" type="presOf" srcId="{F1B3B67A-4831-49EF-AD31-4220422B7304}" destId="{78329C17-1F43-4EDA-897C-263C3C115A06}" srcOrd="0" destOrd="0" presId="urn:microsoft.com/office/officeart/2008/layout/VerticalCurvedList"/>
    <dgm:cxn modelId="{E5C97946-69DA-4CA4-9697-91CC84951E38}" type="presParOf" srcId="{E81C5E78-0129-4D12-B6CB-33B19CA71129}" destId="{C45BC9D6-2850-4F75-83A4-A96C010C0AAF}" srcOrd="0" destOrd="0" presId="urn:microsoft.com/office/officeart/2008/layout/VerticalCurvedList"/>
    <dgm:cxn modelId="{FCDD1EE4-67E3-40F3-9F21-27649A396577}" type="presParOf" srcId="{C45BC9D6-2850-4F75-83A4-A96C010C0AAF}" destId="{56F98AFA-8CD1-4933-80E9-93F4430AAF22}" srcOrd="0" destOrd="0" presId="urn:microsoft.com/office/officeart/2008/layout/VerticalCurvedList"/>
    <dgm:cxn modelId="{E69149CA-D244-420A-9606-CCAEF68334CC}" type="presParOf" srcId="{56F98AFA-8CD1-4933-80E9-93F4430AAF22}" destId="{B2FACD18-38CB-4B23-B71E-6D115A345827}" srcOrd="0" destOrd="0" presId="urn:microsoft.com/office/officeart/2008/layout/VerticalCurvedList"/>
    <dgm:cxn modelId="{09DD7C14-A62F-4237-9DE5-C5932821F41A}" type="presParOf" srcId="{56F98AFA-8CD1-4933-80E9-93F4430AAF22}" destId="{90632046-D730-43D3-812A-C3AF97C91FA9}" srcOrd="1" destOrd="0" presId="urn:microsoft.com/office/officeart/2008/layout/VerticalCurvedList"/>
    <dgm:cxn modelId="{184AAFD0-3F67-4E29-BED6-7CA6375049B3}" type="presParOf" srcId="{56F98AFA-8CD1-4933-80E9-93F4430AAF22}" destId="{350E7EEC-901F-4AC3-9D9F-6A382DDBF008}" srcOrd="2" destOrd="0" presId="urn:microsoft.com/office/officeart/2008/layout/VerticalCurvedList"/>
    <dgm:cxn modelId="{6C1AD6A1-E6E6-4958-936B-118D4B41F65F}" type="presParOf" srcId="{56F98AFA-8CD1-4933-80E9-93F4430AAF22}" destId="{D468CE69-A455-4BFD-BA83-BF00665424B2}" srcOrd="3" destOrd="0" presId="urn:microsoft.com/office/officeart/2008/layout/VerticalCurvedList"/>
    <dgm:cxn modelId="{4875337F-FE12-4340-A720-9BCFE6708615}" type="presParOf" srcId="{C45BC9D6-2850-4F75-83A4-A96C010C0AAF}" destId="{78329C17-1F43-4EDA-897C-263C3C115A06}" srcOrd="1" destOrd="0" presId="urn:microsoft.com/office/officeart/2008/layout/VerticalCurvedList"/>
    <dgm:cxn modelId="{84C4E0A5-D317-4DC1-8C8B-5A6B15042589}" type="presParOf" srcId="{C45BC9D6-2850-4F75-83A4-A96C010C0AAF}" destId="{199BF15D-8B0A-4F8C-8F38-87B56AA77239}" srcOrd="2" destOrd="0" presId="urn:microsoft.com/office/officeart/2008/layout/VerticalCurvedList"/>
    <dgm:cxn modelId="{E1F26094-5A2F-46CD-AC6F-55EDAB0B057D}" type="presParOf" srcId="{199BF15D-8B0A-4F8C-8F38-87B56AA77239}" destId="{987F6553-11CA-45E2-8A27-49FA27E5EBA5}" srcOrd="0" destOrd="0" presId="urn:microsoft.com/office/officeart/2008/layout/VerticalCurvedList"/>
    <dgm:cxn modelId="{B16C819A-E019-4E86-827C-67053232FBA9}" type="presParOf" srcId="{C45BC9D6-2850-4F75-83A4-A96C010C0AAF}" destId="{5C8BE857-38F7-4E5F-B0DA-1ED17C42104D}" srcOrd="3" destOrd="0" presId="urn:microsoft.com/office/officeart/2008/layout/VerticalCurvedList"/>
    <dgm:cxn modelId="{2EBA900D-C69A-4493-8178-540D304D6D08}" type="presParOf" srcId="{C45BC9D6-2850-4F75-83A4-A96C010C0AAF}" destId="{0BD6C5C4-8FEA-477E-AA6A-C8E422D58D1C}" srcOrd="4" destOrd="0" presId="urn:microsoft.com/office/officeart/2008/layout/VerticalCurvedList"/>
    <dgm:cxn modelId="{35D6CCAE-B132-4013-B0E3-A981AFBE0E3E}" type="presParOf" srcId="{0BD6C5C4-8FEA-477E-AA6A-C8E422D58D1C}" destId="{F702F61D-7DA3-40FE-A87B-E9BF087124B2}" srcOrd="0" destOrd="0" presId="urn:microsoft.com/office/officeart/2008/layout/VerticalCurvedList"/>
    <dgm:cxn modelId="{84CC0DA2-2E53-481E-ADFD-6815F41C1583}" type="presParOf" srcId="{C45BC9D6-2850-4F75-83A4-A96C010C0AAF}" destId="{B16C22A4-E326-4AE4-96FC-0C54E1218A88}" srcOrd="5" destOrd="0" presId="urn:microsoft.com/office/officeart/2008/layout/VerticalCurvedList"/>
    <dgm:cxn modelId="{21585663-C84F-4074-8853-0D4D8E61AA3E}" type="presParOf" srcId="{C45BC9D6-2850-4F75-83A4-A96C010C0AAF}" destId="{3DFCE580-ED08-4E99-9301-68463631C1D2}" srcOrd="6" destOrd="0" presId="urn:microsoft.com/office/officeart/2008/layout/VerticalCurvedList"/>
    <dgm:cxn modelId="{E3FAC995-6474-46D0-93CE-541DDBF0C323}" type="presParOf" srcId="{3DFCE580-ED08-4E99-9301-68463631C1D2}" destId="{6F5D9C8F-55C7-4B87-B2C5-BF9FC25E8D5C}" srcOrd="0" destOrd="0" presId="urn:microsoft.com/office/officeart/2008/layout/VerticalCurvedList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32046-D730-43D3-812A-C3AF97C91FA9}">
      <dsp:nvSpPr>
        <dsp:cNvPr id="0" name=""/>
        <dsp:cNvSpPr/>
      </dsp:nvSpPr>
      <dsp:spPr>
        <a:xfrm>
          <a:off x="-8051490" y="-1238854"/>
          <a:ext cx="9593566" cy="9593566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44450" cap="rnd" cmpd="sng" algn="ctr">
          <a:solidFill>
            <a:srgbClr val="23239A"/>
          </a:solidFill>
          <a:prstDash val="solid"/>
          <a:round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329C17-1F43-4EDA-897C-263C3C115A06}">
      <dsp:nvSpPr>
        <dsp:cNvPr id="0" name=""/>
        <dsp:cNvSpPr/>
      </dsp:nvSpPr>
      <dsp:spPr>
        <a:xfrm>
          <a:off x="987681" y="711585"/>
          <a:ext cx="15388077" cy="142317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29642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noProof="0" dirty="0">
              <a:solidFill>
                <a:schemeClr val="tx1"/>
              </a:solidFill>
              <a:latin typeface="Fira Sans" panose="020B0503050000020004"/>
            </a:rPr>
            <a:t>What is Heat on Wheels?</a:t>
          </a:r>
        </a:p>
      </dsp:txBody>
      <dsp:txXfrm>
        <a:off x="987681" y="711585"/>
        <a:ext cx="15388077" cy="1423171"/>
      </dsp:txXfrm>
    </dsp:sp>
    <dsp:sp modelId="{987F6553-11CA-45E2-8A27-49FA27E5EBA5}">
      <dsp:nvSpPr>
        <dsp:cNvPr id="0" name=""/>
        <dsp:cNvSpPr/>
      </dsp:nvSpPr>
      <dsp:spPr>
        <a:xfrm>
          <a:off x="98198" y="533689"/>
          <a:ext cx="1778964" cy="1778964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BE857-38F7-4E5F-B0DA-1ED17C42104D}">
      <dsp:nvSpPr>
        <dsp:cNvPr id="0" name=""/>
        <dsp:cNvSpPr/>
      </dsp:nvSpPr>
      <dsp:spPr>
        <a:xfrm>
          <a:off x="1505003" y="2846343"/>
          <a:ext cx="14870754" cy="142317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29642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noProof="0" dirty="0">
              <a:solidFill>
                <a:schemeClr val="tx1"/>
              </a:solidFill>
              <a:latin typeface="Fira Sans" panose="020B0503050000020004"/>
            </a:rPr>
            <a:t>Examples of Case Studies</a:t>
          </a:r>
        </a:p>
      </dsp:txBody>
      <dsp:txXfrm>
        <a:off x="1505003" y="2846343"/>
        <a:ext cx="14870754" cy="1423171"/>
      </dsp:txXfrm>
    </dsp:sp>
    <dsp:sp modelId="{F702F61D-7DA3-40FE-A87B-E9BF087124B2}">
      <dsp:nvSpPr>
        <dsp:cNvPr id="0" name=""/>
        <dsp:cNvSpPr/>
      </dsp:nvSpPr>
      <dsp:spPr>
        <a:xfrm>
          <a:off x="615521" y="2668446"/>
          <a:ext cx="1778964" cy="1778964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C22A4-E326-4AE4-96FC-0C54E1218A88}">
      <dsp:nvSpPr>
        <dsp:cNvPr id="0" name=""/>
        <dsp:cNvSpPr/>
      </dsp:nvSpPr>
      <dsp:spPr>
        <a:xfrm>
          <a:off x="987681" y="4981100"/>
          <a:ext cx="15388077" cy="142317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29642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noProof="0" dirty="0">
              <a:solidFill>
                <a:schemeClr val="tx1"/>
              </a:solidFill>
              <a:latin typeface="Fira Sans" panose="020B0503050000020004"/>
            </a:rPr>
            <a:t>When Can It Fly?</a:t>
          </a:r>
        </a:p>
      </dsp:txBody>
      <dsp:txXfrm>
        <a:off x="987681" y="4981100"/>
        <a:ext cx="15388077" cy="1423171"/>
      </dsp:txXfrm>
    </dsp:sp>
    <dsp:sp modelId="{6F5D9C8F-55C7-4B87-B2C5-BF9FC25E8D5C}">
      <dsp:nvSpPr>
        <dsp:cNvPr id="0" name=""/>
        <dsp:cNvSpPr/>
      </dsp:nvSpPr>
      <dsp:spPr>
        <a:xfrm>
          <a:off x="98198" y="4803204"/>
          <a:ext cx="1778964" cy="1778964"/>
        </a:xfrm>
        <a:prstGeom prst="ellipse">
          <a:avLst/>
        </a:prstGeom>
        <a:gradFill flip="none" rotWithShape="1">
          <a:gsLst>
            <a:gs pos="44000">
              <a:prstClr val="white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prstClr>
            </a:gs>
            <a:gs pos="100000">
              <a:srgbClr val="E7890B"/>
            </a:gs>
          </a:gsLst>
          <a:path path="circle">
            <a:fillToRect l="50000" t="50000" r="50000" b="50000"/>
          </a:path>
          <a:tileRect/>
        </a:gradFill>
        <a:ln w="31750" cap="flat" cmpd="sng" algn="ctr">
          <a:solidFill>
            <a:srgbClr val="E7890B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9A563-377D-482F-B870-5309722C25A3}" type="datetimeFigureOut">
              <a:rPr lang="en-BE" smtClean="0"/>
              <a:t>08/10/2026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C3E88-A725-4930-B6C2-FB4A4986760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1478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DFD6E-BEF8-4603-AA75-192AA53CD4B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501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8AA6C-32B8-32D5-3864-1B961535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3EF63-17DA-594E-1CF4-1C621F587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141677-11B4-8F7B-5564-58C135D5D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83F4F-9892-3B40-B81A-945CA7125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4DFD6E-BEF8-4603-AA75-192AA53CD4B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9175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bg>
      <p:bgPr>
        <a:gradFill flip="none" rotWithShape="1">
          <a:gsLst>
            <a:gs pos="0">
              <a:srgbClr val="F9C177"/>
            </a:gs>
            <a:gs pos="100000">
              <a:srgbClr val="F7B257"/>
            </a:gs>
            <a:gs pos="97000">
              <a:srgbClr val="E7890B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023" y="626210"/>
            <a:ext cx="2521977" cy="638726"/>
          </a:xfrm>
          <a:prstGeom prst="rect">
            <a:avLst/>
          </a:prstGeom>
        </p:spPr>
      </p:pic>
      <p:cxnSp>
        <p:nvCxnSpPr>
          <p:cNvPr id="8" name="Connettore 1 7"/>
          <p:cNvCxnSpPr/>
          <p:nvPr userDrawn="1"/>
        </p:nvCxnSpPr>
        <p:spPr>
          <a:xfrm>
            <a:off x="3781806" y="464439"/>
            <a:ext cx="0" cy="1026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Carattere, schermata, Elementi grafici, testo&#10;&#10;Descrizione generata automaticamente">
            <a:extLst>
              <a:ext uri="{FF2B5EF4-FFF2-40B4-BE49-F238E27FC236}">
                <a16:creationId xmlns:a16="http://schemas.microsoft.com/office/drawing/2014/main" id="{12CBCAF9-6AC8-391B-084A-32C744640F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34" y="529136"/>
            <a:ext cx="5687406" cy="86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43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>
            <a:lvl1pPr>
              <a:defRPr sz="2100">
                <a:latin typeface="Fira Sans Light" panose="020B0403050000020004" pitchFamily="34" charset="0"/>
              </a:defRPr>
            </a:lvl1pPr>
          </a:lstStyle>
          <a:p>
            <a:fld id="{74FAD9CB-980D-4EC0-98AA-B3E25AEB3E44}" type="slidenum">
              <a:rPr lang="it-IT" smtClean="0"/>
              <a:pPr/>
              <a:t>‹#›</a:t>
            </a:fld>
            <a:endParaRPr lang="it-IT" dirty="0"/>
          </a:p>
        </p:txBody>
      </p:sp>
      <p:cxnSp>
        <p:nvCxnSpPr>
          <p:cNvPr id="7" name="Connettore 1 6"/>
          <p:cNvCxnSpPr/>
          <p:nvPr userDrawn="1"/>
        </p:nvCxnSpPr>
        <p:spPr>
          <a:xfrm>
            <a:off x="1264428" y="9471995"/>
            <a:ext cx="0" cy="59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 descr="Immagine che contiene Carattere, simbolo, logo, Elementi grafici&#10;&#10;Descrizione generata automaticamente">
            <a:extLst>
              <a:ext uri="{FF2B5EF4-FFF2-40B4-BE49-F238E27FC236}">
                <a16:creationId xmlns:a16="http://schemas.microsoft.com/office/drawing/2014/main" id="{34B4DFFE-A47B-2F8B-EAD6-7D07E125B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4" y="9345755"/>
            <a:ext cx="3198726" cy="78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62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328801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409" y="324802"/>
            <a:ext cx="6182678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3522250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409" y="324802"/>
            <a:ext cx="6182678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875267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409" y="324802"/>
            <a:ext cx="6182678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1413024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9660" y="329660"/>
            <a:ext cx="17628870" cy="9627870"/>
          </a:xfrm>
          <a:custGeom>
            <a:avLst/>
            <a:gdLst/>
            <a:ahLst/>
            <a:cxnLst/>
            <a:rect l="l" t="t" r="r" b="b"/>
            <a:pathLst>
              <a:path w="11752580" h="6418580">
                <a:moveTo>
                  <a:pt x="11752453" y="0"/>
                </a:moveTo>
                <a:lnTo>
                  <a:pt x="0" y="0"/>
                </a:lnTo>
                <a:lnTo>
                  <a:pt x="0" y="6418452"/>
                </a:lnTo>
                <a:lnTo>
                  <a:pt x="11752453" y="6418452"/>
                </a:lnTo>
                <a:lnTo>
                  <a:pt x="117524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2048080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411390" y="1627823"/>
            <a:ext cx="5759372" cy="580479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1387626" y="3288398"/>
            <a:ext cx="9407235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053035"/>
            <a:ext cx="18288000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/>
        </p:nvSpPr>
        <p:spPr>
          <a:xfrm>
            <a:off x="1750877" y="9196613"/>
            <a:ext cx="3807900" cy="969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8380718" y="9386127"/>
            <a:ext cx="3565881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4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075" y="9042188"/>
            <a:ext cx="1233965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363220" y="9195628"/>
            <a:ext cx="1011563" cy="96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4431461" y="9063881"/>
            <a:ext cx="105792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15546038" y="9312938"/>
            <a:ext cx="2887650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6725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254918" y="2011681"/>
            <a:ext cx="15773400" cy="1369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254919" y="348543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2"/>
          </p:nvPr>
        </p:nvSpPr>
        <p:spPr>
          <a:xfrm>
            <a:off x="1259683" y="4846319"/>
            <a:ext cx="7736681" cy="44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3"/>
          </p:nvPr>
        </p:nvSpPr>
        <p:spPr>
          <a:xfrm>
            <a:off x="9258300" y="348543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4"/>
          </p:nvPr>
        </p:nvSpPr>
        <p:spPr>
          <a:xfrm>
            <a:off x="9258300" y="4846319"/>
            <a:ext cx="7774782" cy="44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5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600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" name="Google Shape;48;p5"/>
          <p:cNvCxnSpPr/>
          <p:nvPr/>
        </p:nvCxnSpPr>
        <p:spPr>
          <a:xfrm>
            <a:off x="4017818" y="928254"/>
            <a:ext cx="13729856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49" name="Google Shape;49;p5"/>
          <p:cNvSpPr txBox="1"/>
          <p:nvPr/>
        </p:nvSpPr>
        <p:spPr>
          <a:xfrm>
            <a:off x="16929660" y="404345"/>
            <a:ext cx="818013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712037"/>
            <a:ext cx="18288000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6351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1259683" y="2133600"/>
            <a:ext cx="589835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>
            <a:spLocks noGrp="1"/>
          </p:cNvSpPr>
          <p:nvPr>
            <p:ph type="pic" idx="2"/>
          </p:nvPr>
        </p:nvSpPr>
        <p:spPr>
          <a:xfrm>
            <a:off x="7774782" y="2133600"/>
            <a:ext cx="9258300" cy="6657975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6"/>
          <p:cNvSpPr txBox="1">
            <a:spLocks noGrp="1"/>
          </p:cNvSpPr>
          <p:nvPr>
            <p:ph type="body" idx="1"/>
          </p:nvPr>
        </p:nvSpPr>
        <p:spPr>
          <a:xfrm>
            <a:off x="1259683" y="3672840"/>
            <a:ext cx="5898356" cy="5130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9pPr>
          </a:lstStyle>
          <a:p>
            <a:endParaRPr/>
          </a:p>
        </p:txBody>
      </p:sp>
      <p:pic>
        <p:nvPicPr>
          <p:cNvPr id="56" name="Google Shape;56;p6"/>
          <p:cNvPicPr preferRelativeResize="0"/>
          <p:nvPr/>
        </p:nvPicPr>
        <p:blipFill rotWithShape="1">
          <a:blip r:embed="rId3">
            <a:alphaModFix amt="87000"/>
          </a:blip>
          <a:srcRect/>
          <a:stretch/>
        </p:blipFill>
        <p:spPr>
          <a:xfrm>
            <a:off x="0" y="9712037"/>
            <a:ext cx="18288000" cy="574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descr="A blue text on a black background  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618" y="404345"/>
            <a:ext cx="2895600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6"/>
          <p:cNvCxnSpPr/>
          <p:nvPr/>
        </p:nvCxnSpPr>
        <p:spPr>
          <a:xfrm>
            <a:off x="4017818" y="928254"/>
            <a:ext cx="13729856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59" name="Google Shape;59;p6"/>
          <p:cNvSpPr txBox="1"/>
          <p:nvPr/>
        </p:nvSpPr>
        <p:spPr>
          <a:xfrm>
            <a:off x="16929660" y="404345"/>
            <a:ext cx="818013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235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949599" y="2739995"/>
            <a:ext cx="10617561" cy="3051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lay"/>
              <a:buNone/>
              <a:defRPr sz="555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dt" idx="10"/>
          </p:nvPr>
        </p:nvSpPr>
        <p:spPr>
          <a:xfrm>
            <a:off x="949599" y="609028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4" name="Google Shape;64;p7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579030" y="1886902"/>
            <a:ext cx="5759372" cy="5804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053035"/>
            <a:ext cx="1828800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 txBox="1"/>
          <p:nvPr/>
        </p:nvSpPr>
        <p:spPr>
          <a:xfrm>
            <a:off x="1750872" y="9196604"/>
            <a:ext cx="2672847" cy="13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7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7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7050" y="9063881"/>
            <a:ext cx="1233965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 txBox="1"/>
          <p:nvPr/>
        </p:nvSpPr>
        <p:spPr>
          <a:xfrm>
            <a:off x="7671950" y="9323766"/>
            <a:ext cx="3565881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050872" y="9254028"/>
            <a:ext cx="878883" cy="84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7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3929755" y="9038701"/>
            <a:ext cx="105792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7"/>
          <p:cNvSpPr txBox="1"/>
          <p:nvPr/>
        </p:nvSpPr>
        <p:spPr>
          <a:xfrm>
            <a:off x="15213089" y="9305412"/>
            <a:ext cx="2402582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1982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285999" y="4596464"/>
            <a:ext cx="13716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285999" y="6698458"/>
            <a:ext cx="13716000" cy="15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pic>
        <p:nvPicPr>
          <p:cNvPr id="15" name="Google Shape;15;p2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0199" y="1306702"/>
            <a:ext cx="13427603" cy="328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053035"/>
            <a:ext cx="1828800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1750877" y="9196612"/>
            <a:ext cx="3456450" cy="969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2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6116738" y="9393038"/>
            <a:ext cx="22374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08/10/2026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 txBox="1"/>
          <p:nvPr/>
        </p:nvSpPr>
        <p:spPr>
          <a:xfrm>
            <a:off x="9930336" y="9403876"/>
            <a:ext cx="284805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GA: 101136186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/>
          <p:nvPr/>
        </p:nvSpPr>
        <p:spPr>
          <a:xfrm>
            <a:off x="13678016" y="9403876"/>
            <a:ext cx="41166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Heat on Wheels Concept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8627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257300" y="1857373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1257300" y="4114799"/>
            <a:ext cx="15773400" cy="5150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" name="Google Shape;25;p3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600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Google Shape;26;p3"/>
          <p:cNvCxnSpPr/>
          <p:nvPr/>
        </p:nvCxnSpPr>
        <p:spPr>
          <a:xfrm>
            <a:off x="4017818" y="928254"/>
            <a:ext cx="13729856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27" name="Google Shape;27;p3"/>
          <p:cNvSpPr txBox="1"/>
          <p:nvPr/>
        </p:nvSpPr>
        <p:spPr>
          <a:xfrm>
            <a:off x="16929660" y="404345"/>
            <a:ext cx="8181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712037"/>
            <a:ext cx="18288000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407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411390" y="1627823"/>
            <a:ext cx="5759372" cy="580479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1387626" y="3288398"/>
            <a:ext cx="9407235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053035"/>
            <a:ext cx="18288000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/>
        </p:nvSpPr>
        <p:spPr>
          <a:xfrm>
            <a:off x="1750877" y="9196613"/>
            <a:ext cx="3807900" cy="969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8380718" y="9386127"/>
            <a:ext cx="3565881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4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075" y="9042188"/>
            <a:ext cx="1233965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363220" y="9195628"/>
            <a:ext cx="1011563" cy="96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4431461" y="9063881"/>
            <a:ext cx="105792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15546038" y="9312938"/>
            <a:ext cx="2887650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0945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1_Comparis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254918" y="2011681"/>
            <a:ext cx="15773400" cy="1369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254919" y="348543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2"/>
          </p:nvPr>
        </p:nvSpPr>
        <p:spPr>
          <a:xfrm>
            <a:off x="1259683" y="4846319"/>
            <a:ext cx="7736681" cy="44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3"/>
          </p:nvPr>
        </p:nvSpPr>
        <p:spPr>
          <a:xfrm>
            <a:off x="9258300" y="348543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4"/>
          </p:nvPr>
        </p:nvSpPr>
        <p:spPr>
          <a:xfrm>
            <a:off x="9258300" y="4846319"/>
            <a:ext cx="7774782" cy="44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5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600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" name="Google Shape;48;p5"/>
          <p:cNvCxnSpPr/>
          <p:nvPr/>
        </p:nvCxnSpPr>
        <p:spPr>
          <a:xfrm>
            <a:off x="4017818" y="928254"/>
            <a:ext cx="13729856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49" name="Google Shape;49;p5"/>
          <p:cNvSpPr txBox="1"/>
          <p:nvPr/>
        </p:nvSpPr>
        <p:spPr>
          <a:xfrm>
            <a:off x="16929660" y="404345"/>
            <a:ext cx="818013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712037"/>
            <a:ext cx="18288000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8440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1_Picture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1259683" y="2133600"/>
            <a:ext cx="589835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>
            <a:spLocks noGrp="1"/>
          </p:cNvSpPr>
          <p:nvPr>
            <p:ph type="pic" idx="2"/>
          </p:nvPr>
        </p:nvSpPr>
        <p:spPr>
          <a:xfrm>
            <a:off x="7774782" y="2133600"/>
            <a:ext cx="9258300" cy="6657975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6"/>
          <p:cNvSpPr txBox="1">
            <a:spLocks noGrp="1"/>
          </p:cNvSpPr>
          <p:nvPr>
            <p:ph type="body" idx="1"/>
          </p:nvPr>
        </p:nvSpPr>
        <p:spPr>
          <a:xfrm>
            <a:off x="1259683" y="3672840"/>
            <a:ext cx="5898356" cy="5130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9pPr>
          </a:lstStyle>
          <a:p>
            <a:endParaRPr/>
          </a:p>
        </p:txBody>
      </p:sp>
      <p:pic>
        <p:nvPicPr>
          <p:cNvPr id="56" name="Google Shape;56;p6"/>
          <p:cNvPicPr preferRelativeResize="0"/>
          <p:nvPr/>
        </p:nvPicPr>
        <p:blipFill rotWithShape="1">
          <a:blip r:embed="rId3">
            <a:alphaModFix amt="87000"/>
          </a:blip>
          <a:srcRect/>
          <a:stretch/>
        </p:blipFill>
        <p:spPr>
          <a:xfrm>
            <a:off x="0" y="9712037"/>
            <a:ext cx="18288000" cy="574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descr="A blue text on a black background  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618" y="404345"/>
            <a:ext cx="2895600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6"/>
          <p:cNvCxnSpPr/>
          <p:nvPr/>
        </p:nvCxnSpPr>
        <p:spPr>
          <a:xfrm>
            <a:off x="4017818" y="928254"/>
            <a:ext cx="13729856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59" name="Google Shape;59;p6"/>
          <p:cNvSpPr txBox="1"/>
          <p:nvPr/>
        </p:nvSpPr>
        <p:spPr>
          <a:xfrm>
            <a:off x="16929660" y="404345"/>
            <a:ext cx="818013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810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1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949599" y="2739995"/>
            <a:ext cx="10617561" cy="3051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lay"/>
              <a:buNone/>
              <a:defRPr sz="555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dt" idx="10"/>
          </p:nvPr>
        </p:nvSpPr>
        <p:spPr>
          <a:xfrm>
            <a:off x="949599" y="609028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4" name="Google Shape;64;p7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579030" y="1886902"/>
            <a:ext cx="5759372" cy="5804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0" y="9053035"/>
            <a:ext cx="1828800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 txBox="1"/>
          <p:nvPr/>
        </p:nvSpPr>
        <p:spPr>
          <a:xfrm>
            <a:off x="1750872" y="9196604"/>
            <a:ext cx="2672847" cy="13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7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7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7050" y="9063881"/>
            <a:ext cx="1233965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 txBox="1"/>
          <p:nvPr/>
        </p:nvSpPr>
        <p:spPr>
          <a:xfrm>
            <a:off x="7671950" y="9323766"/>
            <a:ext cx="3565881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050872" y="9254028"/>
            <a:ext cx="878883" cy="84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7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3929755" y="9038701"/>
            <a:ext cx="1057920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7"/>
          <p:cNvSpPr txBox="1"/>
          <p:nvPr/>
        </p:nvSpPr>
        <p:spPr>
          <a:xfrm>
            <a:off x="15213089" y="9305412"/>
            <a:ext cx="2402582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72016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1257300" y="1857372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1"/>
          </p:nvPr>
        </p:nvSpPr>
        <p:spPr>
          <a:xfrm>
            <a:off x="1257300" y="4114799"/>
            <a:ext cx="15773400" cy="51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939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ctrTitle"/>
          </p:nvPr>
        </p:nvSpPr>
        <p:spPr>
          <a:xfrm>
            <a:off x="2285999" y="4596464"/>
            <a:ext cx="13716000" cy="17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subTitle" idx="1"/>
          </p:nvPr>
        </p:nvSpPr>
        <p:spPr>
          <a:xfrm>
            <a:off x="2285999" y="6698457"/>
            <a:ext cx="13716000" cy="158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60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pic>
        <p:nvPicPr>
          <p:cNvPr id="87" name="Google Shape;87;p10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0199" y="1306702"/>
            <a:ext cx="13427606" cy="3289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053035"/>
            <a:ext cx="18288002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1750877" y="9196612"/>
            <a:ext cx="3456450" cy="969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0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/>
        </p:nvSpPr>
        <p:spPr>
          <a:xfrm>
            <a:off x="6116738" y="9393038"/>
            <a:ext cx="22374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08/10/2026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0"/>
          <p:cNvSpPr txBox="1"/>
          <p:nvPr/>
        </p:nvSpPr>
        <p:spPr>
          <a:xfrm>
            <a:off x="9930336" y="9403876"/>
            <a:ext cx="284805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GA: 101136186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0"/>
          <p:cNvSpPr txBox="1"/>
          <p:nvPr/>
        </p:nvSpPr>
        <p:spPr>
          <a:xfrm>
            <a:off x="13678016" y="9403876"/>
            <a:ext cx="41166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Heat on Wheels Concept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5895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xfrm>
            <a:off x="1257300" y="1857372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body" idx="1"/>
          </p:nvPr>
        </p:nvSpPr>
        <p:spPr>
          <a:xfrm>
            <a:off x="1257300" y="4114799"/>
            <a:ext cx="15773400" cy="51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7" name="Google Shape;97;p11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597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1"/>
          <p:cNvCxnSpPr/>
          <p:nvPr/>
        </p:nvCxnSpPr>
        <p:spPr>
          <a:xfrm>
            <a:off x="4017818" y="928254"/>
            <a:ext cx="13729950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99" name="Google Shape;99;p11"/>
          <p:cNvSpPr txBox="1"/>
          <p:nvPr/>
        </p:nvSpPr>
        <p:spPr>
          <a:xfrm>
            <a:off x="16929660" y="404345"/>
            <a:ext cx="8181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1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712037"/>
            <a:ext cx="18288002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1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6439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2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411390" y="1627823"/>
            <a:ext cx="5759370" cy="580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2"/>
          <p:cNvSpPr txBox="1">
            <a:spLocks noGrp="1"/>
          </p:cNvSpPr>
          <p:nvPr>
            <p:ph type="subTitle" idx="1"/>
          </p:nvPr>
        </p:nvSpPr>
        <p:spPr>
          <a:xfrm>
            <a:off x="1387626" y="3288398"/>
            <a:ext cx="940725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p12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053035"/>
            <a:ext cx="18288002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"/>
          <p:cNvSpPr txBox="1"/>
          <p:nvPr/>
        </p:nvSpPr>
        <p:spPr>
          <a:xfrm>
            <a:off x="1750872" y="9196604"/>
            <a:ext cx="2673000" cy="13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 txBox="1"/>
          <p:nvPr/>
        </p:nvSpPr>
        <p:spPr>
          <a:xfrm>
            <a:off x="8380718" y="9386127"/>
            <a:ext cx="3565800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2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075" y="9042188"/>
            <a:ext cx="1233965" cy="1233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363220" y="9195628"/>
            <a:ext cx="1011561" cy="96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2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4431461" y="9063881"/>
            <a:ext cx="1057923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2"/>
          <p:cNvSpPr txBox="1"/>
          <p:nvPr/>
        </p:nvSpPr>
        <p:spPr>
          <a:xfrm>
            <a:off x="15602738" y="9403865"/>
            <a:ext cx="2402550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09779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 txBox="1">
            <a:spLocks noGrp="1"/>
          </p:cNvSpPr>
          <p:nvPr>
            <p:ph type="title"/>
          </p:nvPr>
        </p:nvSpPr>
        <p:spPr>
          <a:xfrm>
            <a:off x="1254918" y="2011680"/>
            <a:ext cx="15773400" cy="136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body" idx="1"/>
          </p:nvPr>
        </p:nvSpPr>
        <p:spPr>
          <a:xfrm>
            <a:off x="1254918" y="348543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body" idx="2"/>
          </p:nvPr>
        </p:nvSpPr>
        <p:spPr>
          <a:xfrm>
            <a:off x="1259682" y="4846319"/>
            <a:ext cx="7736850" cy="443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body" idx="3"/>
          </p:nvPr>
        </p:nvSpPr>
        <p:spPr>
          <a:xfrm>
            <a:off x="9258300" y="348543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body" idx="4"/>
          </p:nvPr>
        </p:nvSpPr>
        <p:spPr>
          <a:xfrm>
            <a:off x="9258300" y="4846319"/>
            <a:ext cx="7774650" cy="443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9" name="Google Shape;119;p13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597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3"/>
          <p:cNvCxnSpPr/>
          <p:nvPr/>
        </p:nvCxnSpPr>
        <p:spPr>
          <a:xfrm>
            <a:off x="4017818" y="928254"/>
            <a:ext cx="13729950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121" name="Google Shape;121;p13"/>
          <p:cNvSpPr txBox="1"/>
          <p:nvPr/>
        </p:nvSpPr>
        <p:spPr>
          <a:xfrm>
            <a:off x="16929660" y="404345"/>
            <a:ext cx="818100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3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712037"/>
            <a:ext cx="18288002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76104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4"/>
          <p:cNvSpPr txBox="1">
            <a:spLocks noGrp="1"/>
          </p:cNvSpPr>
          <p:nvPr>
            <p:ph type="title"/>
          </p:nvPr>
        </p:nvSpPr>
        <p:spPr>
          <a:xfrm>
            <a:off x="1259682" y="2133600"/>
            <a:ext cx="5898150" cy="82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4"/>
          <p:cNvSpPr>
            <a:spLocks noGrp="1"/>
          </p:cNvSpPr>
          <p:nvPr>
            <p:ph type="pic" idx="2"/>
          </p:nvPr>
        </p:nvSpPr>
        <p:spPr>
          <a:xfrm>
            <a:off x="7774782" y="2133600"/>
            <a:ext cx="9258300" cy="66582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4"/>
          <p:cNvSpPr txBox="1">
            <a:spLocks noGrp="1"/>
          </p:cNvSpPr>
          <p:nvPr>
            <p:ph type="body" idx="1"/>
          </p:nvPr>
        </p:nvSpPr>
        <p:spPr>
          <a:xfrm>
            <a:off x="1259682" y="3672840"/>
            <a:ext cx="5898150" cy="513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9pPr>
          </a:lstStyle>
          <a:p>
            <a:endParaRPr/>
          </a:p>
        </p:txBody>
      </p:sp>
      <p:pic>
        <p:nvPicPr>
          <p:cNvPr id="128" name="Google Shape;128;p14"/>
          <p:cNvPicPr preferRelativeResize="0"/>
          <p:nvPr/>
        </p:nvPicPr>
        <p:blipFill rotWithShape="1">
          <a:blip r:embed="rId3">
            <a:alphaModFix amt="87000"/>
          </a:blip>
          <a:srcRect/>
          <a:stretch/>
        </p:blipFill>
        <p:spPr>
          <a:xfrm>
            <a:off x="1" y="9712037"/>
            <a:ext cx="18288002" cy="574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 descr="A blue text on a black background  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618" y="404345"/>
            <a:ext cx="2895597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4"/>
          <p:cNvCxnSpPr/>
          <p:nvPr/>
        </p:nvCxnSpPr>
        <p:spPr>
          <a:xfrm>
            <a:off x="4017818" y="928254"/>
            <a:ext cx="13729950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131" name="Google Shape;131;p14"/>
          <p:cNvSpPr txBox="1"/>
          <p:nvPr/>
        </p:nvSpPr>
        <p:spPr>
          <a:xfrm>
            <a:off x="16929660" y="404345"/>
            <a:ext cx="818100" cy="60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S" sz="15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Footer</a:t>
            </a:r>
            <a:endParaRPr sz="27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4"/>
          <p:cNvSpPr txBox="1">
            <a:spLocks noGrp="1"/>
          </p:cNvSpPr>
          <p:nvPr>
            <p:ph type="sldNum" idx="12"/>
          </p:nvPr>
        </p:nvSpPr>
        <p:spPr>
          <a:xfrm>
            <a:off x="14173200" y="9739313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2594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"/>
          <p:cNvSpPr txBox="1">
            <a:spLocks noGrp="1"/>
          </p:cNvSpPr>
          <p:nvPr>
            <p:ph type="title"/>
          </p:nvPr>
        </p:nvSpPr>
        <p:spPr>
          <a:xfrm>
            <a:off x="949599" y="2739995"/>
            <a:ext cx="10617750" cy="30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Play"/>
              <a:buNone/>
              <a:defRPr sz="555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dt" idx="10"/>
          </p:nvPr>
        </p:nvSpPr>
        <p:spPr>
          <a:xfrm>
            <a:off x="949599" y="609028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i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6" name="Google Shape;136;p15" descr="A whit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 r="75692"/>
          <a:stretch/>
        </p:blipFill>
        <p:spPr>
          <a:xfrm>
            <a:off x="11579030" y="1886902"/>
            <a:ext cx="5759370" cy="5804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053035"/>
            <a:ext cx="18288002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5"/>
          <p:cNvSpPr txBox="1"/>
          <p:nvPr/>
        </p:nvSpPr>
        <p:spPr>
          <a:xfrm>
            <a:off x="1750872" y="9196604"/>
            <a:ext cx="2673000" cy="13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Funded by the 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European Union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5" descr="Flag of Europe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092" y="9196604"/>
            <a:ext cx="1452780" cy="96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5" descr="QR code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7050" y="9063881"/>
            <a:ext cx="1233965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5"/>
          <p:cNvSpPr txBox="1"/>
          <p:nvPr/>
        </p:nvSpPr>
        <p:spPr>
          <a:xfrm>
            <a:off x="7671949" y="9323766"/>
            <a:ext cx="3565800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www.thunder.eu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050872" y="9254028"/>
            <a:ext cx="878883" cy="84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 descr="Social Media | Overview | University Communications and Marketing"/>
          <p:cNvPicPr preferRelativeResize="0"/>
          <p:nvPr/>
        </p:nvPicPr>
        <p:blipFill rotWithShape="1">
          <a:blip r:embed="rId8">
            <a:alphaModFix/>
          </a:blip>
          <a:srcRect l="30379" r="52954"/>
          <a:stretch/>
        </p:blipFill>
        <p:spPr>
          <a:xfrm>
            <a:off x="13929755" y="9038701"/>
            <a:ext cx="1057923" cy="123396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 txBox="1"/>
          <p:nvPr/>
        </p:nvSpPr>
        <p:spPr>
          <a:xfrm>
            <a:off x="15213089" y="9305412"/>
            <a:ext cx="2402550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s-ES" sz="3600" b="0" i="0" u="none" strike="noStrike" cap="none">
                <a:solidFill>
                  <a:srgbClr val="141A3A"/>
                </a:solidFill>
                <a:latin typeface="Arial"/>
                <a:ea typeface="Arial"/>
                <a:cs typeface="Arial"/>
                <a:sym typeface="Arial"/>
              </a:rPr>
              <a:t>THUNDER</a:t>
            </a:r>
            <a:endParaRPr sz="3600" b="0" i="0" u="none" strike="noStrike" cap="none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33066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C5914-B664-2997-E118-41205FE8A4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5999" y="4596464"/>
            <a:ext cx="13716000" cy="17907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sz="9000" dirty="0">
                <a:solidFill>
                  <a:schemeClr val="bg1"/>
                </a:solidFill>
                <a:latin typeface="Eina01"/>
              </a:rPr>
              <a:t>TITLE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467B5-9E69-C5DC-A44D-E3144F7D0A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85999" y="6698458"/>
            <a:ext cx="13716000" cy="1581944"/>
          </a:xfrm>
        </p:spPr>
        <p:txBody>
          <a:bodyPr>
            <a:normAutofit/>
          </a:bodyPr>
          <a:lstStyle>
            <a:lvl1pPr marL="0" indent="0" algn="ctr">
              <a:buNone/>
              <a:defRPr sz="60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z="3600" i="1" dirty="0">
                <a:solidFill>
                  <a:schemeClr val="bg1"/>
                </a:solidFill>
                <a:latin typeface="Eina01"/>
              </a:rPr>
              <a:t>Presenter</a:t>
            </a:r>
            <a:endParaRPr lang="en-BE" dirty="0"/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9EFFB14-0344-43DF-8502-8E089F821C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99" y="1306702"/>
            <a:ext cx="13427603" cy="3289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E1AD0F-2A92-5120-BFF3-6C82D8C18C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0" y="9053035"/>
            <a:ext cx="18288000" cy="1233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993CE8-6ED0-5AF8-77B2-7BBC3A63DCFD}"/>
              </a:ext>
            </a:extLst>
          </p:cNvPr>
          <p:cNvSpPr txBox="1"/>
          <p:nvPr userDrawn="1"/>
        </p:nvSpPr>
        <p:spPr>
          <a:xfrm>
            <a:off x="1750872" y="9196604"/>
            <a:ext cx="2586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Funded by the </a:t>
            </a:r>
          </a:p>
          <a:p>
            <a:r>
              <a:rPr lang="en-US" sz="2700" dirty="0"/>
              <a:t>European Union</a:t>
            </a:r>
            <a:endParaRPr lang="en-BE" sz="2700" dirty="0"/>
          </a:p>
        </p:txBody>
      </p:sp>
      <p:pic>
        <p:nvPicPr>
          <p:cNvPr id="10" name="Picture 2" descr="Flag of Europe - Wikipedia">
            <a:extLst>
              <a:ext uri="{FF2B5EF4-FFF2-40B4-BE49-F238E27FC236}">
                <a16:creationId xmlns:a16="http://schemas.microsoft.com/office/drawing/2014/main" id="{BB412D06-3FFA-2E17-EB90-CC1765438B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2" y="9196604"/>
            <a:ext cx="1452780" cy="96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87FFDD-9EEC-6D8D-3B0F-3043175FBD04}"/>
              </a:ext>
            </a:extLst>
          </p:cNvPr>
          <p:cNvSpPr txBox="1"/>
          <p:nvPr userDrawn="1"/>
        </p:nvSpPr>
        <p:spPr>
          <a:xfrm>
            <a:off x="6707772" y="9403865"/>
            <a:ext cx="84298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Eina01"/>
              </a:rPr>
              <a:t>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F319FF-D9D5-5211-5544-181875F71D20}"/>
              </a:ext>
            </a:extLst>
          </p:cNvPr>
          <p:cNvSpPr txBox="1"/>
          <p:nvPr userDrawn="1"/>
        </p:nvSpPr>
        <p:spPr>
          <a:xfrm>
            <a:off x="9930352" y="9403865"/>
            <a:ext cx="234711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Eina01"/>
              </a:rPr>
              <a:t>GA: 101136186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870277-3F54-905A-AE37-35F7CD0913FE}"/>
              </a:ext>
            </a:extLst>
          </p:cNvPr>
          <p:cNvSpPr txBox="1"/>
          <p:nvPr userDrawn="1"/>
        </p:nvSpPr>
        <p:spPr>
          <a:xfrm>
            <a:off x="13678005" y="9403865"/>
            <a:ext cx="280211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Eina01"/>
              </a:rPr>
              <a:t>Name of the event</a:t>
            </a:r>
          </a:p>
        </p:txBody>
      </p:sp>
    </p:spTree>
    <p:extLst>
      <p:ext uri="{BB962C8B-B14F-4D97-AF65-F5344CB8AC3E}">
        <p14:creationId xmlns:p14="http://schemas.microsoft.com/office/powerpoint/2010/main" val="30326279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EE66-6F3D-4C43-3F91-BC5095D7F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857373"/>
            <a:ext cx="15773400" cy="1988345"/>
          </a:xfrm>
        </p:spPr>
        <p:txBody>
          <a:bodyPr/>
          <a:lstStyle/>
          <a:p>
            <a:r>
              <a:rPr lang="en-US" dirty="0">
                <a:solidFill>
                  <a:srgbClr val="141A3A"/>
                </a:solidFill>
                <a:latin typeface="Eina01"/>
              </a:rPr>
              <a:t>Click to add title</a:t>
            </a:r>
            <a:endParaRPr lang="en-BE" dirty="0">
              <a:solidFill>
                <a:srgbClr val="141A3A"/>
              </a:solidFill>
              <a:latin typeface="Eina01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91E3D-5E84-6944-5520-D2D408E374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57300" y="4114799"/>
            <a:ext cx="15773400" cy="5150645"/>
          </a:xfrm>
        </p:spPr>
        <p:txBody>
          <a:bodyPr/>
          <a:lstStyle/>
          <a:p>
            <a:pPr lvl="0"/>
            <a:r>
              <a:rPr lang="en-US" dirty="0"/>
              <a:t>Text</a:t>
            </a:r>
            <a:endParaRPr lang="en-BE" dirty="0"/>
          </a:p>
        </p:txBody>
      </p:sp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779E6F8-CA55-4BDF-E056-C36CD80B28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" y="404345"/>
            <a:ext cx="2895600" cy="7094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F3FC32-18AD-B8E9-DFDA-C89CF527C253}"/>
              </a:ext>
            </a:extLst>
          </p:cNvPr>
          <p:cNvCxnSpPr>
            <a:cxnSpLocks/>
          </p:cNvCxnSpPr>
          <p:nvPr userDrawn="1"/>
        </p:nvCxnSpPr>
        <p:spPr>
          <a:xfrm>
            <a:off x="4017818" y="928254"/>
            <a:ext cx="13729856" cy="0"/>
          </a:xfrm>
          <a:prstGeom prst="line">
            <a:avLst/>
          </a:prstGeom>
          <a:ln>
            <a:solidFill>
              <a:srgbClr val="797A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2EB95E4-563F-3AF2-3B04-64DB9BBB554F}"/>
              </a:ext>
            </a:extLst>
          </p:cNvPr>
          <p:cNvSpPr txBox="1"/>
          <p:nvPr userDrawn="1"/>
        </p:nvSpPr>
        <p:spPr>
          <a:xfrm>
            <a:off x="10424160" y="404345"/>
            <a:ext cx="74066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rgbClr val="141A3A"/>
                </a:solidFill>
              </a:rPr>
              <a:t>Heat on Wheels webinar  |  8 October 2026</a:t>
            </a:r>
            <a:endParaRPr lang="en-BE" sz="2700" dirty="0">
              <a:solidFill>
                <a:srgbClr val="141A3A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135A71-D6E4-39E7-E385-65637499CB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0" y="9712037"/>
            <a:ext cx="18288000" cy="5749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EB23D0-3A03-661C-B46A-7B75190292B3}"/>
              </a:ext>
            </a:extLst>
          </p:cNvPr>
          <p:cNvSpPr txBox="1"/>
          <p:nvPr userDrawn="1"/>
        </p:nvSpPr>
        <p:spPr>
          <a:xfrm>
            <a:off x="17668404" y="9814852"/>
            <a:ext cx="3834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B6F15528-21DE-4FAA-801E-634DDDAF4B2B}" type="slidenum">
              <a:rPr lang="en-US" sz="1500" b="1" dirty="0"/>
              <a:t>‹#›</a:t>
            </a:fld>
            <a:endParaRPr lang="en-BE" sz="2700" b="1" dirty="0"/>
          </a:p>
        </p:txBody>
      </p:sp>
    </p:spTree>
    <p:extLst>
      <p:ext uri="{BB962C8B-B14F-4D97-AF65-F5344CB8AC3E}">
        <p14:creationId xmlns:p14="http://schemas.microsoft.com/office/powerpoint/2010/main" val="33492040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0DCF-8511-1CE1-2608-F8B79DB4E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918" y="2011681"/>
            <a:ext cx="15773400" cy="1369574"/>
          </a:xfrm>
        </p:spPr>
        <p:txBody>
          <a:bodyPr/>
          <a:lstStyle/>
          <a:p>
            <a:r>
              <a:rPr lang="en-US" dirty="0">
                <a:solidFill>
                  <a:srgbClr val="141A3A"/>
                </a:solidFill>
                <a:latin typeface="Eina01"/>
              </a:rPr>
              <a:t>Click to add title</a:t>
            </a:r>
            <a:endParaRPr lang="en-BE" dirty="0">
              <a:solidFill>
                <a:srgbClr val="141A3A"/>
              </a:solidFill>
              <a:latin typeface="Eina01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D2E28-6D8F-8B38-8649-90F85A1909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4919" y="348543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r>
              <a:rPr lang="en-US" sz="3600" dirty="0">
                <a:solidFill>
                  <a:srgbClr val="40BFFF"/>
                </a:solidFill>
                <a:latin typeface="Eina01"/>
              </a:rPr>
              <a:t>SUBTITLE</a:t>
            </a:r>
            <a:endParaRPr lang="en-BE" sz="3600" dirty="0">
              <a:solidFill>
                <a:srgbClr val="40BFFF"/>
              </a:solidFill>
              <a:latin typeface="Eina01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32AA8-71CE-C2C5-B536-AA20E4BE3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846319"/>
            <a:ext cx="7736681" cy="4438176"/>
          </a:xfrm>
        </p:spPr>
        <p:txBody>
          <a:bodyPr/>
          <a:lstStyle>
            <a:lvl1pPr>
              <a:defRPr>
                <a:latin typeface="Eina01"/>
              </a:defRPr>
            </a:lvl1pPr>
            <a:lvl2pPr>
              <a:defRPr>
                <a:latin typeface="Eina01"/>
              </a:defRPr>
            </a:lvl2pPr>
            <a:lvl3pPr>
              <a:defRPr>
                <a:latin typeface="Eina01"/>
              </a:defRPr>
            </a:lvl3pPr>
            <a:lvl4pPr>
              <a:defRPr>
                <a:latin typeface="Eina01"/>
              </a:defRPr>
            </a:lvl4pPr>
            <a:lvl5pPr>
              <a:defRPr>
                <a:latin typeface="Eina01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48BC5-AADD-E833-6605-A8FD0EB57D6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258300" y="348543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r>
              <a:rPr lang="en-US" sz="3600" dirty="0">
                <a:solidFill>
                  <a:srgbClr val="40BFFF"/>
                </a:solidFill>
                <a:latin typeface="Eina01"/>
              </a:rPr>
              <a:t>SUBTITLE</a:t>
            </a:r>
            <a:endParaRPr lang="en-BE" sz="3600" dirty="0">
              <a:solidFill>
                <a:srgbClr val="40BFFF"/>
              </a:solidFill>
              <a:latin typeface="Eina01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2E9D0-1615-4418-4CC6-507216E55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846319"/>
            <a:ext cx="7774782" cy="4438175"/>
          </a:xfrm>
        </p:spPr>
        <p:txBody>
          <a:bodyPr/>
          <a:lstStyle>
            <a:lvl1pPr>
              <a:defRPr>
                <a:latin typeface="Eina01"/>
              </a:defRPr>
            </a:lvl1pPr>
            <a:lvl2pPr>
              <a:defRPr>
                <a:latin typeface="Eina01"/>
              </a:defRPr>
            </a:lvl2pPr>
            <a:lvl3pPr>
              <a:defRPr>
                <a:latin typeface="Eina01"/>
              </a:defRPr>
            </a:lvl3pPr>
            <a:lvl4pPr>
              <a:defRPr>
                <a:latin typeface="Eina01"/>
              </a:defRPr>
            </a:lvl4pPr>
            <a:lvl5pPr>
              <a:defRPr>
                <a:latin typeface="Eina01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045ECE4-D879-5C27-C15A-FA4E4AC46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" y="404345"/>
            <a:ext cx="2895600" cy="7094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B675B-75C6-99EE-4626-3676FF9B956D}"/>
              </a:ext>
            </a:extLst>
          </p:cNvPr>
          <p:cNvCxnSpPr>
            <a:cxnSpLocks/>
          </p:cNvCxnSpPr>
          <p:nvPr userDrawn="1"/>
        </p:nvCxnSpPr>
        <p:spPr>
          <a:xfrm>
            <a:off x="4017818" y="928254"/>
            <a:ext cx="13729856" cy="0"/>
          </a:xfrm>
          <a:prstGeom prst="line">
            <a:avLst/>
          </a:prstGeom>
          <a:ln>
            <a:solidFill>
              <a:srgbClr val="797A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F512F7D-B285-2991-7129-17357A2122FB}"/>
              </a:ext>
            </a:extLst>
          </p:cNvPr>
          <p:cNvSpPr txBox="1"/>
          <p:nvPr userDrawn="1"/>
        </p:nvSpPr>
        <p:spPr>
          <a:xfrm>
            <a:off x="17026193" y="404345"/>
            <a:ext cx="72148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dirty="0">
                <a:solidFill>
                  <a:srgbClr val="141A3A"/>
                </a:solidFill>
              </a:rPr>
              <a:t>Footer</a:t>
            </a:r>
            <a:endParaRPr lang="en-BE" sz="2700" dirty="0">
              <a:solidFill>
                <a:srgbClr val="141A3A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E0C930-AAC5-CCB0-29C6-789AC62DA0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0" y="9712037"/>
            <a:ext cx="18288000" cy="5749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F8A547-AED7-F7EA-59DE-FB5826D0CF0F}"/>
              </a:ext>
            </a:extLst>
          </p:cNvPr>
          <p:cNvSpPr txBox="1"/>
          <p:nvPr userDrawn="1"/>
        </p:nvSpPr>
        <p:spPr>
          <a:xfrm>
            <a:off x="16724621" y="9814852"/>
            <a:ext cx="1327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b="1" dirty="0"/>
              <a:t>Page number</a:t>
            </a:r>
            <a:endParaRPr lang="en-BE" sz="2700" b="1" dirty="0"/>
          </a:p>
        </p:txBody>
      </p:sp>
    </p:spTree>
    <p:extLst>
      <p:ext uri="{BB962C8B-B14F-4D97-AF65-F5344CB8AC3E}">
        <p14:creationId xmlns:p14="http://schemas.microsoft.com/office/powerpoint/2010/main" val="522787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8285-617D-B4E7-681F-1AA115A23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9683" y="2133600"/>
            <a:ext cx="5898356" cy="82296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z="4800" dirty="0">
                <a:solidFill>
                  <a:srgbClr val="40BFFF"/>
                </a:solidFill>
                <a:latin typeface="Eina01"/>
              </a:rPr>
              <a:t>SUBTITLE</a:t>
            </a:r>
            <a:endParaRPr lang="en-BE" sz="4800" dirty="0">
              <a:solidFill>
                <a:srgbClr val="40BFFF"/>
              </a:solidFill>
              <a:latin typeface="Eina01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24F149-A9E6-3E36-5D59-327D460DCB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2133600"/>
            <a:ext cx="9258300" cy="6657975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F0151-0C18-756D-C09D-FE33177DF62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9683" y="3672840"/>
            <a:ext cx="5898356" cy="513064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F134AF-AD7D-ABB2-3708-5F5F20DD5A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7000"/>
          </a:blip>
          <a:stretch>
            <a:fillRect/>
          </a:stretch>
        </p:blipFill>
        <p:spPr>
          <a:xfrm>
            <a:off x="0" y="9712037"/>
            <a:ext cx="18288000" cy="5749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46E2DC-9558-E94E-9217-CCD0151F18D0}"/>
              </a:ext>
            </a:extLst>
          </p:cNvPr>
          <p:cNvSpPr txBox="1"/>
          <p:nvPr userDrawn="1"/>
        </p:nvSpPr>
        <p:spPr>
          <a:xfrm>
            <a:off x="16724621" y="9814852"/>
            <a:ext cx="13272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b="1" dirty="0"/>
              <a:t>Page number</a:t>
            </a:r>
            <a:endParaRPr lang="en-BE" sz="2700" b="1" dirty="0"/>
          </a:p>
        </p:txBody>
      </p:sp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25B1359-D9B7-574A-774B-DBBFF68403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" y="404345"/>
            <a:ext cx="2895600" cy="7094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01CAE9-F7C3-AF22-641E-57A33E0098DD}"/>
              </a:ext>
            </a:extLst>
          </p:cNvPr>
          <p:cNvCxnSpPr>
            <a:cxnSpLocks/>
          </p:cNvCxnSpPr>
          <p:nvPr userDrawn="1"/>
        </p:nvCxnSpPr>
        <p:spPr>
          <a:xfrm>
            <a:off x="4017818" y="928254"/>
            <a:ext cx="13729856" cy="0"/>
          </a:xfrm>
          <a:prstGeom prst="line">
            <a:avLst/>
          </a:prstGeom>
          <a:ln>
            <a:solidFill>
              <a:srgbClr val="797A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20A62E2-F276-500B-F1EE-985753B2B788}"/>
              </a:ext>
            </a:extLst>
          </p:cNvPr>
          <p:cNvSpPr txBox="1"/>
          <p:nvPr userDrawn="1"/>
        </p:nvSpPr>
        <p:spPr>
          <a:xfrm>
            <a:off x="17026193" y="404345"/>
            <a:ext cx="72148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dirty="0">
                <a:solidFill>
                  <a:srgbClr val="141A3A"/>
                </a:solidFill>
              </a:rPr>
              <a:t>Footer</a:t>
            </a:r>
            <a:endParaRPr lang="en-BE" sz="2700" dirty="0">
              <a:solidFill>
                <a:srgbClr val="141A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08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C28A1-C5D6-787E-1FA9-EF8C1C612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599" y="2739995"/>
            <a:ext cx="10617561" cy="3051206"/>
          </a:xfrm>
        </p:spPr>
        <p:txBody>
          <a:bodyPr>
            <a:normAutofit/>
          </a:bodyPr>
          <a:lstStyle>
            <a:lvl1pPr>
              <a:defRPr sz="5550" i="0"/>
            </a:lvl1pPr>
          </a:lstStyle>
          <a:p>
            <a:pPr algn="l"/>
            <a:r>
              <a:rPr lang="en-US" sz="6600" dirty="0">
                <a:solidFill>
                  <a:schemeClr val="bg1"/>
                </a:solidFill>
                <a:latin typeface="Eina01"/>
              </a:rPr>
              <a:t>Thank you for your attention!</a:t>
            </a:r>
            <a:br>
              <a:rPr lang="en-US" sz="6600" dirty="0">
                <a:solidFill>
                  <a:schemeClr val="bg1"/>
                </a:solidFill>
                <a:latin typeface="Eina01"/>
              </a:rPr>
            </a:br>
            <a:br>
              <a:rPr lang="en-US" sz="6600" dirty="0">
                <a:solidFill>
                  <a:schemeClr val="bg1"/>
                </a:solidFill>
                <a:latin typeface="Eina01"/>
              </a:rPr>
            </a:br>
            <a:endParaRPr lang="en-US" sz="6600" dirty="0">
              <a:solidFill>
                <a:schemeClr val="bg1"/>
              </a:solidFill>
              <a:latin typeface="Eina01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B8421-93A9-F9F4-32B6-C6F8355C2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9599" y="6090286"/>
            <a:ext cx="4114800" cy="547688"/>
          </a:xfrm>
        </p:spPr>
        <p:txBody>
          <a:bodyPr/>
          <a:lstStyle>
            <a:lvl1pPr>
              <a:defRPr sz="5400" i="1"/>
            </a:lvl1pPr>
          </a:lstStyle>
          <a:p>
            <a:r>
              <a:rPr lang="en-US" dirty="0">
                <a:solidFill>
                  <a:schemeClr val="bg1"/>
                </a:solidFill>
                <a:latin typeface="Eina01"/>
              </a:rPr>
              <a:t>Presenter</a:t>
            </a:r>
            <a:endParaRPr lang="en-BE" dirty="0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FA0D1FE-2100-46E8-DD77-A2A9E677EF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2"/>
          <a:stretch/>
        </p:blipFill>
        <p:spPr>
          <a:xfrm>
            <a:off x="11579030" y="1886902"/>
            <a:ext cx="5759372" cy="58047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849049-3658-3121-0BA1-B779AC2631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0" y="9053035"/>
            <a:ext cx="18288000" cy="1233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F54838-C909-2470-30CD-1528EE71BEC3}"/>
              </a:ext>
            </a:extLst>
          </p:cNvPr>
          <p:cNvSpPr txBox="1"/>
          <p:nvPr userDrawn="1"/>
        </p:nvSpPr>
        <p:spPr>
          <a:xfrm>
            <a:off x="1750872" y="9196604"/>
            <a:ext cx="2586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Funded by the </a:t>
            </a:r>
          </a:p>
          <a:p>
            <a:r>
              <a:rPr lang="en-US" sz="2700" dirty="0"/>
              <a:t>European Union</a:t>
            </a:r>
            <a:endParaRPr lang="en-BE" sz="2700" dirty="0"/>
          </a:p>
        </p:txBody>
      </p:sp>
      <p:pic>
        <p:nvPicPr>
          <p:cNvPr id="10" name="Picture 2" descr="Flag of Europe - Wikipedia">
            <a:extLst>
              <a:ext uri="{FF2B5EF4-FFF2-40B4-BE49-F238E27FC236}">
                <a16:creationId xmlns:a16="http://schemas.microsoft.com/office/drawing/2014/main" id="{6C11A6A9-3D65-E943-94D9-FFDDE2170E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2" y="9196604"/>
            <a:ext cx="1452780" cy="96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QR code - Wikipedia">
            <a:extLst>
              <a:ext uri="{FF2B5EF4-FFF2-40B4-BE49-F238E27FC236}">
                <a16:creationId xmlns:a16="http://schemas.microsoft.com/office/drawing/2014/main" id="{00F30481-4228-1A2D-A00E-3DD6D53C80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050" y="9063881"/>
            <a:ext cx="1233965" cy="12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751188-530A-5C22-C8C0-142B91543CD4}"/>
              </a:ext>
            </a:extLst>
          </p:cNvPr>
          <p:cNvSpPr txBox="1"/>
          <p:nvPr userDrawn="1"/>
        </p:nvSpPr>
        <p:spPr>
          <a:xfrm>
            <a:off x="7671950" y="9323767"/>
            <a:ext cx="3468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 dirty="0">
                <a:solidFill>
                  <a:srgbClr val="141A3A"/>
                </a:solidFill>
                <a:effectLst/>
                <a:latin typeface="arial" panose="020B0604020202020204" pitchFamily="34" charset="0"/>
              </a:rPr>
              <a:t>www.thunder.eu</a:t>
            </a:r>
            <a:endParaRPr lang="en-US" sz="3600" dirty="0">
              <a:solidFill>
                <a:srgbClr val="141A3A"/>
              </a:solidFill>
              <a:latin typeface="Eina01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EAEC9D-6CC7-C933-9D5D-D5474D69A7A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3050872" y="9254028"/>
            <a:ext cx="878883" cy="842334"/>
          </a:xfrm>
          <a:prstGeom prst="rect">
            <a:avLst/>
          </a:prstGeom>
        </p:spPr>
      </p:pic>
      <p:pic>
        <p:nvPicPr>
          <p:cNvPr id="15" name="Picture 2" descr="Social Media | Overview | University Communications and Marketing">
            <a:extLst>
              <a:ext uri="{FF2B5EF4-FFF2-40B4-BE49-F238E27FC236}">
                <a16:creationId xmlns:a16="http://schemas.microsoft.com/office/drawing/2014/main" id="{3ABD2829-6CCF-97C6-B5A4-F71AE6CE95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9" r="52954"/>
          <a:stretch/>
        </p:blipFill>
        <p:spPr bwMode="auto">
          <a:xfrm>
            <a:off x="13929755" y="9038701"/>
            <a:ext cx="1057920" cy="12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98AB38-3F30-95F1-E732-61A6B42C0597}"/>
              </a:ext>
            </a:extLst>
          </p:cNvPr>
          <p:cNvSpPr txBox="1"/>
          <p:nvPr userDrawn="1"/>
        </p:nvSpPr>
        <p:spPr>
          <a:xfrm>
            <a:off x="15213089" y="9305413"/>
            <a:ext cx="230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3600" b="0" i="0" dirty="0">
                <a:solidFill>
                  <a:srgbClr val="141A3A"/>
                </a:solidFill>
                <a:effectLst/>
                <a:latin typeface="arial" panose="020B0604020202020204" pitchFamily="34" charset="0"/>
              </a:rPr>
              <a:t>#</a:t>
            </a:r>
            <a:r>
              <a:rPr lang="en-US" sz="3600" b="0" i="0" dirty="0">
                <a:solidFill>
                  <a:srgbClr val="141A3A"/>
                </a:solidFill>
                <a:effectLst/>
                <a:latin typeface="Eina01"/>
              </a:rPr>
              <a:t>THUNDER</a:t>
            </a:r>
            <a:endParaRPr lang="en-US" sz="3600" dirty="0">
              <a:solidFill>
                <a:srgbClr val="141A3A"/>
              </a:solidFill>
              <a:latin typeface="Eina01"/>
            </a:endParaRPr>
          </a:p>
        </p:txBody>
      </p:sp>
    </p:spTree>
    <p:extLst>
      <p:ext uri="{BB962C8B-B14F-4D97-AF65-F5344CB8AC3E}">
        <p14:creationId xmlns:p14="http://schemas.microsoft.com/office/powerpoint/2010/main" val="2751371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250DED8-5ED6-4590-6303-5FC24ED87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2"/>
          <a:stretch/>
        </p:blipFill>
        <p:spPr>
          <a:xfrm>
            <a:off x="11411390" y="1627823"/>
            <a:ext cx="5759372" cy="580479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981B7D2-7588-B27C-3737-DE90941F2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626" y="3288398"/>
            <a:ext cx="9407235" cy="2483643"/>
          </a:xfrm>
        </p:spPr>
        <p:txBody>
          <a:bodyPr>
            <a:normAutofit fontScale="92500" lnSpcReduction="20000"/>
          </a:bodyPr>
          <a:lstStyle>
            <a:lvl1pPr marL="0" indent="0">
              <a:buNone/>
              <a:defRPr/>
            </a:lvl1pPr>
          </a:lstStyle>
          <a:p>
            <a:pPr algn="l"/>
            <a:r>
              <a:rPr lang="en-US" sz="6000" dirty="0">
                <a:solidFill>
                  <a:schemeClr val="bg1"/>
                </a:solidFill>
                <a:latin typeface="Eina01"/>
              </a:rPr>
              <a:t>Thank you for your attention!</a:t>
            </a:r>
          </a:p>
          <a:p>
            <a:pPr algn="l"/>
            <a:endParaRPr lang="en-US" sz="6000" dirty="0">
              <a:solidFill>
                <a:schemeClr val="bg1"/>
              </a:solidFill>
              <a:latin typeface="Eina01"/>
            </a:endParaRPr>
          </a:p>
          <a:p>
            <a:pPr algn="l"/>
            <a:r>
              <a:rPr lang="en-US" sz="6000" i="1" dirty="0">
                <a:solidFill>
                  <a:schemeClr val="bg1"/>
                </a:solidFill>
                <a:latin typeface="Eina01"/>
              </a:rPr>
              <a:t>Presenter</a:t>
            </a:r>
            <a:endParaRPr lang="en-BE" sz="6000" i="1" dirty="0">
              <a:solidFill>
                <a:schemeClr val="bg1"/>
              </a:solidFill>
              <a:latin typeface="Eina01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D86A8F-715F-CF7B-BDA8-55B19C6026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0" y="9053035"/>
            <a:ext cx="18288000" cy="1233965"/>
          </a:xfrm>
          <a:prstGeom prst="rect">
            <a:avLst/>
          </a:prstGeom>
        </p:spPr>
      </p:pic>
      <p:pic>
        <p:nvPicPr>
          <p:cNvPr id="8" name="Picture 2" descr="Flag of Europe - Wikipedia">
            <a:extLst>
              <a:ext uri="{FF2B5EF4-FFF2-40B4-BE49-F238E27FC236}">
                <a16:creationId xmlns:a16="http://schemas.microsoft.com/office/drawing/2014/main" id="{9429C5C3-F331-BC2A-4D21-9192C040D2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2" y="9196604"/>
            <a:ext cx="1452780" cy="96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93A83D-AFC8-244F-8E7E-9AC4CFC70E36}"/>
              </a:ext>
            </a:extLst>
          </p:cNvPr>
          <p:cNvSpPr txBox="1"/>
          <p:nvPr userDrawn="1"/>
        </p:nvSpPr>
        <p:spPr>
          <a:xfrm>
            <a:off x="1750872" y="9196604"/>
            <a:ext cx="2586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Funded by the </a:t>
            </a:r>
          </a:p>
          <a:p>
            <a:r>
              <a:rPr lang="en-US" sz="2700" dirty="0"/>
              <a:t>European Union</a:t>
            </a:r>
            <a:endParaRPr lang="en-BE" sz="27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DFFA63-4043-8D75-90A4-7074657CB460}"/>
              </a:ext>
            </a:extLst>
          </p:cNvPr>
          <p:cNvSpPr txBox="1"/>
          <p:nvPr userDrawn="1"/>
        </p:nvSpPr>
        <p:spPr>
          <a:xfrm>
            <a:off x="8380718" y="9386128"/>
            <a:ext cx="3468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 dirty="0">
                <a:solidFill>
                  <a:srgbClr val="141A3A"/>
                </a:solidFill>
                <a:effectLst/>
                <a:latin typeface="arial" panose="020B0604020202020204" pitchFamily="34" charset="0"/>
              </a:rPr>
              <a:t>www.thunder.eu</a:t>
            </a:r>
            <a:endParaRPr lang="en-US" sz="3600" dirty="0">
              <a:solidFill>
                <a:srgbClr val="141A3A"/>
              </a:solidFill>
              <a:latin typeface="Eina01"/>
            </a:endParaRPr>
          </a:p>
        </p:txBody>
      </p:sp>
      <p:pic>
        <p:nvPicPr>
          <p:cNvPr id="11" name="Picture 4" descr="QR code - Wikipedia">
            <a:extLst>
              <a:ext uri="{FF2B5EF4-FFF2-40B4-BE49-F238E27FC236}">
                <a16:creationId xmlns:a16="http://schemas.microsoft.com/office/drawing/2014/main" id="{5729F8C9-B39F-2AE9-8F68-67F1E6F64E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075" y="9042188"/>
            <a:ext cx="1233965" cy="12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7B834D-BD0A-7C75-0200-00D8E9181D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3363220" y="9195628"/>
            <a:ext cx="1011563" cy="969497"/>
          </a:xfrm>
          <a:prstGeom prst="rect">
            <a:avLst/>
          </a:prstGeom>
        </p:spPr>
      </p:pic>
      <p:pic>
        <p:nvPicPr>
          <p:cNvPr id="13" name="Picture 2" descr="Social Media | Overview | University Communications and Marketing">
            <a:extLst>
              <a:ext uri="{FF2B5EF4-FFF2-40B4-BE49-F238E27FC236}">
                <a16:creationId xmlns:a16="http://schemas.microsoft.com/office/drawing/2014/main" id="{1E9C244A-8484-C408-9E35-70D8A62C73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9" r="52954"/>
          <a:stretch/>
        </p:blipFill>
        <p:spPr bwMode="auto">
          <a:xfrm>
            <a:off x="14431461" y="9063881"/>
            <a:ext cx="1057920" cy="12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2651AF-9E11-2348-846C-170F5AA6B8A6}"/>
              </a:ext>
            </a:extLst>
          </p:cNvPr>
          <p:cNvSpPr txBox="1"/>
          <p:nvPr userDrawn="1"/>
        </p:nvSpPr>
        <p:spPr>
          <a:xfrm>
            <a:off x="15602738" y="9403865"/>
            <a:ext cx="230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3600" b="0" i="0" dirty="0">
                <a:solidFill>
                  <a:srgbClr val="141A3A"/>
                </a:solidFill>
                <a:effectLst/>
                <a:latin typeface="arial" panose="020B0604020202020204" pitchFamily="34" charset="0"/>
              </a:rPr>
              <a:t>#</a:t>
            </a:r>
            <a:r>
              <a:rPr lang="en-US" sz="3600" b="0" i="0" dirty="0">
                <a:solidFill>
                  <a:srgbClr val="141A3A"/>
                </a:solidFill>
                <a:effectLst/>
                <a:latin typeface="Eina01"/>
              </a:rPr>
              <a:t>THUNDER</a:t>
            </a:r>
            <a:endParaRPr lang="en-US" sz="3600" dirty="0">
              <a:solidFill>
                <a:srgbClr val="141A3A"/>
              </a:solidFill>
              <a:latin typeface="Eina01"/>
            </a:endParaRPr>
          </a:p>
        </p:txBody>
      </p:sp>
    </p:spTree>
    <p:extLst>
      <p:ext uri="{BB962C8B-B14F-4D97-AF65-F5344CB8AC3E}">
        <p14:creationId xmlns:p14="http://schemas.microsoft.com/office/powerpoint/2010/main" val="402407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9660" y="329660"/>
            <a:ext cx="17628870" cy="9627870"/>
          </a:xfrm>
          <a:custGeom>
            <a:avLst/>
            <a:gdLst/>
            <a:ahLst/>
            <a:cxnLst/>
            <a:rect l="l" t="t" r="r" b="b"/>
            <a:pathLst>
              <a:path w="11752580" h="6418580">
                <a:moveTo>
                  <a:pt x="11752453" y="0"/>
                </a:moveTo>
                <a:lnTo>
                  <a:pt x="0" y="0"/>
                </a:lnTo>
                <a:lnTo>
                  <a:pt x="0" y="6418452"/>
                </a:lnTo>
                <a:lnTo>
                  <a:pt x="11752453" y="6418452"/>
                </a:lnTo>
                <a:lnTo>
                  <a:pt x="117524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18" name="bg object 18"/>
          <p:cNvSpPr/>
          <p:nvPr/>
        </p:nvSpPr>
        <p:spPr>
          <a:xfrm>
            <a:off x="1421834" y="9808368"/>
            <a:ext cx="265748" cy="0"/>
          </a:xfrm>
          <a:custGeom>
            <a:avLst/>
            <a:gdLst/>
            <a:ahLst/>
            <a:cxnLst/>
            <a:rect l="l" t="t" r="r" b="b"/>
            <a:pathLst>
              <a:path w="177165">
                <a:moveTo>
                  <a:pt x="0" y="0"/>
                </a:moveTo>
                <a:lnTo>
                  <a:pt x="176847" y="0"/>
                </a:lnTo>
              </a:path>
            </a:pathLst>
          </a:custGeom>
          <a:ln w="6350">
            <a:solidFill>
              <a:srgbClr val="095CFF"/>
            </a:solidFill>
          </a:ln>
        </p:spPr>
        <p:txBody>
          <a:bodyPr wrap="square" lIns="0" tIns="0" rIns="0" bIns="0" rtlCol="0"/>
          <a:lstStyle/>
          <a:p>
            <a:endParaRPr sz="2700"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7681" y="533495"/>
            <a:ext cx="566298" cy="28984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409" y="324802"/>
            <a:ext cx="618267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96999" y="9718282"/>
            <a:ext cx="2644140" cy="18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US"/>
              <a:t>Water</a:t>
            </a:r>
            <a:r>
              <a:rPr lang="en-US" spc="-60"/>
              <a:t> </a:t>
            </a:r>
            <a:r>
              <a:rPr lang="en-US"/>
              <a:t>Horizon</a:t>
            </a:r>
            <a:r>
              <a:rPr lang="en-US" spc="-68"/>
              <a:t> </a:t>
            </a:r>
            <a:r>
              <a:rPr lang="en-US"/>
              <a:t>Présentation</a:t>
            </a:r>
            <a:r>
              <a:rPr lang="en-US" spc="-23"/>
              <a:t> </a:t>
            </a:r>
            <a:r>
              <a:rPr lang="en-US" spc="-15"/>
              <a:t>Officielle</a:t>
            </a:r>
            <a:endParaRPr lang="en-US" spc="-1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47751" y="9718282"/>
            <a:ext cx="865823" cy="18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19050">
              <a:lnSpc>
                <a:spcPts val="1433"/>
              </a:lnSpc>
            </a:pPr>
            <a:r>
              <a:rPr lang="en-BE" spc="-15"/>
              <a:t>01/10/2026</a:t>
            </a:r>
            <a:endParaRPr lang="en-BE" spc="-1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329595" y="9695993"/>
            <a:ext cx="404813" cy="243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95CFF"/>
                </a:solidFill>
                <a:latin typeface="Calibri"/>
                <a:cs typeface="Calibri"/>
              </a:defRPr>
            </a:lvl1pPr>
          </a:lstStyle>
          <a:p>
            <a:pPr marL="95250">
              <a:lnSpc>
                <a:spcPts val="1860"/>
              </a:lnSpc>
            </a:pPr>
            <a:fld id="{81D60167-4931-47E6-BA6A-407CBD079E47}" type="slidenum">
              <a:rPr lang="en-BE" spc="-75" smtClean="0"/>
              <a:pPr marL="95250">
                <a:lnSpc>
                  <a:spcPts val="1860"/>
                </a:lnSpc>
              </a:pPr>
              <a:t>‹#›</a:t>
            </a:fld>
            <a:endParaRPr lang="en-BE" spc="-75" dirty="0"/>
          </a:p>
        </p:txBody>
      </p:sp>
    </p:spTree>
    <p:extLst>
      <p:ext uri="{BB962C8B-B14F-4D97-AF65-F5344CB8AC3E}">
        <p14:creationId xmlns:p14="http://schemas.microsoft.com/office/powerpoint/2010/main" val="273161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Google Shape;11;p1"/>
          <p:cNvSpPr txBox="1"/>
          <p:nvPr/>
        </p:nvSpPr>
        <p:spPr>
          <a:xfrm>
            <a:off x="16166307" y="285751"/>
            <a:ext cx="186690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Security level: RINA/CL/SENSITIVE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80884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9" name="Google Shape;79;p8"/>
          <p:cNvSpPr txBox="1"/>
          <p:nvPr/>
        </p:nvSpPr>
        <p:spPr>
          <a:xfrm>
            <a:off x="16166307" y="285751"/>
            <a:ext cx="186705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s-E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Security level: RINA/CL/SENSITIVE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78673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0AE3A8-E841-7165-38E5-C799DD58B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910BC-A086-1E38-244D-C5E714E6F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9AB09-4725-F9B4-C6E5-65537A3D8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053BE-B674-488A-A129-0EB67E654DF4}" type="datetimeFigureOut">
              <a:rPr lang="en-BE" smtClean="0"/>
              <a:t>08/10/2026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62213-5074-CC01-A31D-D8D4A85B23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15900-A22D-F182-EE97-45F08AA53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578191-45A1-4999-8539-C1554CE7727E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8216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hyperlink" Target="https://tpg.unige.e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hyperlink" Target="https://www.umweltinnovationsprogramm.de/projekte/mobile-trassenlose-waermeversorgung" TargetMode="Externa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sciencedirect.com/science/article/pii/S0378778822007083" TargetMode="Externa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sciencedirect.com/science/article/pii/S2352152X2600990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mdpi.com/1996-1073/19/9/2112" TargetMode="External"/><Relationship Id="rId4" Type="http://schemas.openxmlformats.org/officeDocument/2006/relationships/hyperlink" Target="https://www.mdpi.com/1996-1073/15/22/871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pg.unige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11" Type="http://schemas.openxmlformats.org/officeDocument/2006/relationships/hyperlink" Target="https://water-horizon.com/" TargetMode="External"/><Relationship Id="rId5" Type="http://schemas.openxmlformats.org/officeDocument/2006/relationships/image" Target="../media/image49.jp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2.png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2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63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7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3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2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8.png"/><Relationship Id="rId5" Type="http://schemas.openxmlformats.org/officeDocument/2006/relationships/image" Target="../media/image110.png"/><Relationship Id="rId4" Type="http://schemas.openxmlformats.org/officeDocument/2006/relationships/image" Target="../media/image1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117.sv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2E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8000"/>
            </a:blip>
            <a:stretch>
              <a:fillRect t="-10849" b="-40261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2A1F70">
                    <a:alpha val="100000"/>
                  </a:srgbClr>
                </a:gs>
                <a:gs pos="100000">
                  <a:srgbClr val="9E6CC8">
                    <a:alpha val="16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240767" y="-9073675"/>
            <a:ext cx="13022878" cy="13391134"/>
          </a:xfrm>
          <a:custGeom>
            <a:avLst/>
            <a:gdLst/>
            <a:ahLst/>
            <a:cxnLst/>
            <a:rect l="l" t="t" r="r" b="b"/>
            <a:pathLst>
              <a:path w="13022878" h="13391134">
                <a:moveTo>
                  <a:pt x="0" y="0"/>
                </a:moveTo>
                <a:lnTo>
                  <a:pt x="13022877" y="0"/>
                </a:lnTo>
                <a:lnTo>
                  <a:pt x="13022877" y="13391134"/>
                </a:lnTo>
                <a:lnTo>
                  <a:pt x="0" y="13391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Freeform 7"/>
          <p:cNvSpPr/>
          <p:nvPr/>
        </p:nvSpPr>
        <p:spPr>
          <a:xfrm>
            <a:off x="11333562" y="4017392"/>
            <a:ext cx="14396387" cy="14803483"/>
          </a:xfrm>
          <a:custGeom>
            <a:avLst/>
            <a:gdLst/>
            <a:ahLst/>
            <a:cxnLst/>
            <a:rect l="l" t="t" r="r" b="b"/>
            <a:pathLst>
              <a:path w="14396387" h="14803483">
                <a:moveTo>
                  <a:pt x="0" y="0"/>
                </a:moveTo>
                <a:lnTo>
                  <a:pt x="14396388" y="0"/>
                </a:lnTo>
                <a:lnTo>
                  <a:pt x="14396388" y="14803483"/>
                </a:lnTo>
                <a:lnTo>
                  <a:pt x="0" y="14803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8" name="AutoShape 8"/>
          <p:cNvSpPr/>
          <p:nvPr/>
        </p:nvSpPr>
        <p:spPr>
          <a:xfrm flipH="1">
            <a:off x="1446236" y="3376339"/>
            <a:ext cx="0" cy="588196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9" name="AutoShape 9"/>
          <p:cNvSpPr/>
          <p:nvPr/>
        </p:nvSpPr>
        <p:spPr>
          <a:xfrm flipH="1">
            <a:off x="14766112" y="1245095"/>
            <a:ext cx="352188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0" name="Group 10"/>
          <p:cNvGrpSpPr/>
          <p:nvPr/>
        </p:nvGrpSpPr>
        <p:grpSpPr>
          <a:xfrm>
            <a:off x="13920798" y="8221788"/>
            <a:ext cx="3338502" cy="1035443"/>
            <a:chOff x="0" y="0"/>
            <a:chExt cx="1310325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10325" cy="406400"/>
            </a:xfrm>
            <a:custGeom>
              <a:avLst/>
              <a:gdLst/>
              <a:ahLst/>
              <a:cxnLst/>
              <a:rect l="l" t="t" r="r" b="b"/>
              <a:pathLst>
                <a:path w="1310325" h="406400">
                  <a:moveTo>
                    <a:pt x="1107125" y="0"/>
                  </a:moveTo>
                  <a:cubicBezTo>
                    <a:pt x="1219350" y="0"/>
                    <a:pt x="1310325" y="90976"/>
                    <a:pt x="1310325" y="203200"/>
                  </a:cubicBezTo>
                  <a:cubicBezTo>
                    <a:pt x="1310325" y="315424"/>
                    <a:pt x="1219350" y="406400"/>
                    <a:pt x="110712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BCDD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310325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88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46236" y="1028700"/>
            <a:ext cx="4122937" cy="1010120"/>
          </a:xfrm>
          <a:custGeom>
            <a:avLst/>
            <a:gdLst/>
            <a:ahLst/>
            <a:cxnLst/>
            <a:rect l="l" t="t" r="r" b="b"/>
            <a:pathLst>
              <a:path w="4122937" h="1010120">
                <a:moveTo>
                  <a:pt x="0" y="0"/>
                </a:moveTo>
                <a:lnTo>
                  <a:pt x="4122937" y="0"/>
                </a:lnTo>
                <a:lnTo>
                  <a:pt x="4122937" y="1010120"/>
                </a:lnTo>
                <a:lnTo>
                  <a:pt x="0" y="1010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4" name="Freeform 14"/>
          <p:cNvSpPr/>
          <p:nvPr/>
        </p:nvSpPr>
        <p:spPr>
          <a:xfrm>
            <a:off x="14217705" y="8443920"/>
            <a:ext cx="2816632" cy="591180"/>
          </a:xfrm>
          <a:custGeom>
            <a:avLst/>
            <a:gdLst/>
            <a:ahLst/>
            <a:cxnLst/>
            <a:rect l="l" t="t" r="r" b="b"/>
            <a:pathLst>
              <a:path w="2816632" h="591180">
                <a:moveTo>
                  <a:pt x="0" y="0"/>
                </a:moveTo>
                <a:lnTo>
                  <a:pt x="2816633" y="0"/>
                </a:lnTo>
                <a:lnTo>
                  <a:pt x="2816633" y="591180"/>
                </a:lnTo>
                <a:lnTo>
                  <a:pt x="0" y="5911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5" name="TextBox 15"/>
          <p:cNvSpPr txBox="1"/>
          <p:nvPr/>
        </p:nvSpPr>
        <p:spPr>
          <a:xfrm>
            <a:off x="1982416" y="3597065"/>
            <a:ext cx="10797570" cy="2432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74"/>
              </a:lnSpc>
            </a:pPr>
            <a:r>
              <a:rPr lang="en-US" sz="10545" b="1">
                <a:solidFill>
                  <a:srgbClr val="8FBCDD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Heat on wheels concept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06311" y="6171598"/>
            <a:ext cx="11583481" cy="128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2"/>
              </a:lnSpc>
            </a:pPr>
            <a:r>
              <a:rPr lang="en-US" sz="360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Enabling data centre waste heat use without </a:t>
            </a:r>
          </a:p>
          <a:p>
            <a:pPr algn="l">
              <a:lnSpc>
                <a:spcPts val="5052"/>
              </a:lnSpc>
              <a:spcBef>
                <a:spcPct val="0"/>
              </a:spcBef>
            </a:pPr>
            <a:r>
              <a:rPr lang="en-US" sz="360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direct district heating connection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06311" y="8347717"/>
            <a:ext cx="5274891" cy="418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8"/>
              </a:lnSpc>
              <a:spcBef>
                <a:spcPct val="0"/>
              </a:spcBef>
            </a:pPr>
            <a:r>
              <a:rPr lang="en-US" sz="2291" b="1">
                <a:solidFill>
                  <a:srgbClr val="8FBCDD"/>
                </a:solidFill>
                <a:latin typeface="Telegraf Bold"/>
                <a:ea typeface="Telegraf Bold"/>
                <a:cs typeface="Telegraf Bold"/>
                <a:sym typeface="Telegraf Bold"/>
              </a:rPr>
              <a:t>8 October 2026, 11:00 - 12:30 CET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00909" y="8817507"/>
            <a:ext cx="3468264" cy="368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8"/>
              </a:lnSpc>
              <a:spcBef>
                <a:spcPct val="0"/>
              </a:spcBef>
            </a:pPr>
            <a:r>
              <a:rPr lang="en-US" sz="1991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www.thunderproject.eu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766112" y="726580"/>
            <a:ext cx="2623702" cy="392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8"/>
              </a:lnSpc>
              <a:spcBef>
                <a:spcPct val="0"/>
              </a:spcBef>
            </a:pPr>
            <a:r>
              <a:rPr lang="en-US" sz="2191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Online Webinar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80024" y="0"/>
            <a:ext cx="12307976" cy="10287000"/>
          </a:xfrm>
          <a:custGeom>
            <a:avLst/>
            <a:gdLst/>
            <a:ahLst/>
            <a:cxnLst/>
            <a:rect l="l" t="t" r="r" b="b"/>
            <a:pathLst>
              <a:path w="12307976" h="10547434">
                <a:moveTo>
                  <a:pt x="0" y="0"/>
                </a:moveTo>
                <a:lnTo>
                  <a:pt x="12307976" y="0"/>
                </a:lnTo>
                <a:lnTo>
                  <a:pt x="12307976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857" t="-11764" b="-14233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674921" y="1028700"/>
            <a:ext cx="1638802" cy="1638795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r="-6382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674921" y="5227049"/>
            <a:ext cx="1638802" cy="163879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6971" t="-31916" r="-61312" b="-13243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674921" y="7441464"/>
            <a:ext cx="1638802" cy="1638795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t="-7179" b="-3366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674921" y="3090605"/>
            <a:ext cx="1638802" cy="1638795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885391" y="3174426"/>
            <a:ext cx="7438808" cy="513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4"/>
              </a:lnSpc>
              <a:spcBef>
                <a:spcPct val="0"/>
              </a:spcBef>
            </a:pPr>
            <a:r>
              <a:rPr lang="en-US" sz="3024" b="1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Mirella Berry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85391" y="3821495"/>
            <a:ext cx="7285854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In</a:t>
            </a:r>
            <a:r>
              <a:rPr lang="en-US" sz="2199" u="none" strike="noStrike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novation Manager 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Water Horizon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501298" y="4978225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4" name="AutoShape 14"/>
          <p:cNvSpPr/>
          <p:nvPr/>
        </p:nvSpPr>
        <p:spPr>
          <a:xfrm>
            <a:off x="6501298" y="7289706"/>
            <a:ext cx="8707005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5" name="TextBox 15"/>
          <p:cNvSpPr txBox="1"/>
          <p:nvPr/>
        </p:nvSpPr>
        <p:spPr>
          <a:xfrm rot="-5400000">
            <a:off x="13008542" y="10448732"/>
            <a:ext cx="8886980" cy="121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80"/>
              </a:lnSpc>
            </a:pPr>
            <a:r>
              <a:rPr lang="en-US" sz="7200">
                <a:solidFill>
                  <a:srgbClr val="63B2FF"/>
                </a:solidFill>
                <a:latin typeface="Open Sauce"/>
                <a:ea typeface="Open Sauce"/>
                <a:cs typeface="Open Sauce"/>
                <a:sym typeface="Open Sauce"/>
              </a:rPr>
              <a:t>Agenda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07302" y="1229156"/>
            <a:ext cx="4275298" cy="493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234"/>
              </a:lnSpc>
              <a:spcBef>
                <a:spcPct val="0"/>
              </a:spcBef>
            </a:pPr>
            <a:r>
              <a:rPr lang="en-US" sz="3024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Stefano Barberis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07302" y="5482216"/>
            <a:ext cx="4545657" cy="513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4"/>
              </a:lnSpc>
              <a:spcBef>
                <a:spcPct val="0"/>
              </a:spcBef>
            </a:pPr>
            <a:r>
              <a:rPr lang="en-US" sz="3024" b="1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Lucía Gallego Florencio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07302" y="7546239"/>
            <a:ext cx="3437098" cy="509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234"/>
              </a:lnSpc>
              <a:spcBef>
                <a:spcPct val="0"/>
              </a:spcBef>
            </a:pPr>
            <a:r>
              <a:rPr lang="en-US" sz="3024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Burcu </a:t>
            </a:r>
            <a:r>
              <a:rPr lang="en-US" sz="3024" b="1" dirty="0" err="1">
                <a:solidFill>
                  <a:srgbClr val="E2A9F1"/>
                </a:solidFill>
                <a:latin typeface="Open Sauce Bold"/>
              </a:rPr>
              <a:t>Ünlütürk</a:t>
            </a:r>
            <a:endParaRPr lang="en-US" sz="3024" b="1" dirty="0">
              <a:solidFill>
                <a:srgbClr val="E2A9F1"/>
              </a:solidFill>
              <a:latin typeface="Open Sauce Bold"/>
              <a:sym typeface="Open Sauc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885391" y="1877943"/>
            <a:ext cx="6575094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Senior Mechanical Engineer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University of Genova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85391" y="6063695"/>
            <a:ext cx="3665041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2199" u="none" strike="noStrike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nergy Innovation Engineer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Veolia Spain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07302" y="8222762"/>
            <a:ext cx="6575094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Project Manager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IVL Research Institute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502438" y="2879050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3" name="TextBox 23"/>
          <p:cNvSpPr txBox="1"/>
          <p:nvPr/>
        </p:nvSpPr>
        <p:spPr>
          <a:xfrm>
            <a:off x="2289137" y="3122424"/>
            <a:ext cx="1649783" cy="62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E2A9F1"/>
                </a:solidFill>
                <a:latin typeface="Open Sauce"/>
                <a:ea typeface="Open Sauce"/>
                <a:cs typeface="Open Sauce"/>
                <a:sym typeface="Open Sauce"/>
              </a:rPr>
              <a:t>Moderator</a:t>
            </a:r>
          </a:p>
        </p:txBody>
      </p: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2004713" y="3987521"/>
            <a:ext cx="2218631" cy="2218622"/>
            <a:chOff x="0" y="0"/>
            <a:chExt cx="6350000" cy="63499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17167" r="-3576" b="-2074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6561063"/>
            <a:ext cx="4473863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Laura Fernandes Junasová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7235093"/>
            <a:ext cx="4170656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Project Manager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Euroheat &amp; Power</a:t>
            </a:r>
          </a:p>
        </p:txBody>
      </p:sp>
      <p:sp>
        <p:nvSpPr>
          <p:cNvPr id="28" name="Freeform 28"/>
          <p:cNvSpPr/>
          <p:nvPr/>
        </p:nvSpPr>
        <p:spPr>
          <a:xfrm>
            <a:off x="875380" y="1213188"/>
            <a:ext cx="4323976" cy="1059374"/>
          </a:xfrm>
          <a:custGeom>
            <a:avLst/>
            <a:gdLst/>
            <a:ahLst/>
            <a:cxnLst/>
            <a:rect l="l" t="t" r="r" b="b"/>
            <a:pathLst>
              <a:path w="4323976" h="1059374">
                <a:moveTo>
                  <a:pt x="0" y="0"/>
                </a:moveTo>
                <a:lnTo>
                  <a:pt x="4323976" y="0"/>
                </a:lnTo>
                <a:lnTo>
                  <a:pt x="4323976" y="1059374"/>
                </a:lnTo>
                <a:lnTo>
                  <a:pt x="0" y="10593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6E2D7-AD23-3870-0BFB-04A609C8B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2C5E04-F472-8945-5011-15937F88D9A0}"/>
              </a:ext>
            </a:extLst>
          </p:cNvPr>
          <p:cNvSpPr/>
          <p:nvPr/>
        </p:nvSpPr>
        <p:spPr>
          <a:xfrm>
            <a:off x="0" y="0"/>
            <a:ext cx="18288000" cy="11468100"/>
          </a:xfrm>
          <a:custGeom>
            <a:avLst/>
            <a:gdLst/>
            <a:ahLst/>
            <a:cxnLst/>
            <a:rect l="l" t="t" r="r" b="b"/>
            <a:pathLst>
              <a:path w="12307976" h="10547434">
                <a:moveTo>
                  <a:pt x="0" y="0"/>
                </a:moveTo>
                <a:lnTo>
                  <a:pt x="12307976" y="0"/>
                </a:lnTo>
                <a:lnTo>
                  <a:pt x="12307976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857" t="-11764" b="-142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28AB5B3-3C2B-C1AF-BB7C-88E656FC5F0E}"/>
              </a:ext>
            </a:extLst>
          </p:cNvPr>
          <p:cNvSpPr txBox="1"/>
          <p:nvPr/>
        </p:nvSpPr>
        <p:spPr>
          <a:xfrm rot="-5400000">
            <a:off x="12911791" y="7430677"/>
            <a:ext cx="8886980" cy="1217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80"/>
              </a:lnSpc>
            </a:pPr>
            <a:r>
              <a:rPr lang="en-US" sz="7200" dirty="0">
                <a:solidFill>
                  <a:srgbClr val="63B2FF"/>
                </a:solidFill>
                <a:latin typeface="Open Sauce"/>
                <a:ea typeface="Open Sauce"/>
                <a:cs typeface="Open Sauce"/>
                <a:sym typeface="Open Sauce"/>
              </a:rPr>
              <a:t>Practical note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A993B6A-9EDB-0DBB-9A40-CFBD9F33BF39}"/>
              </a:ext>
            </a:extLst>
          </p:cNvPr>
          <p:cNvSpPr txBox="1"/>
          <p:nvPr/>
        </p:nvSpPr>
        <p:spPr>
          <a:xfrm>
            <a:off x="875380" y="3091944"/>
            <a:ext cx="14464436" cy="4801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l">
              <a:lnSpc>
                <a:spcPct val="3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24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Submit your questions using the Q&amp;A box</a:t>
            </a:r>
          </a:p>
          <a:p>
            <a:pPr marL="457200" lvl="0" indent="-457200" algn="l">
              <a:lnSpc>
                <a:spcPct val="3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24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recording of the webinar will be uploaded to:</a:t>
            </a:r>
          </a:p>
          <a:p>
            <a:pPr marL="1371600" lvl="2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24" dirty="0">
                <a:solidFill>
                  <a:schemeClr val="tx2">
                    <a:lumMod val="40000"/>
                    <a:lumOff val="60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www.thunderproject.eu</a:t>
            </a:r>
          </a:p>
          <a:p>
            <a:pPr marL="1371600" lvl="2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24" b="1" dirty="0">
                <a:solidFill>
                  <a:schemeClr val="tx2">
                    <a:lumMod val="40000"/>
                    <a:lumOff val="60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Euroheat &amp; Power’s YouTube channel (THUNDER folder)</a:t>
            </a:r>
          </a:p>
          <a:p>
            <a:pPr marL="1371600" lvl="2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24" b="1" dirty="0">
                <a:solidFill>
                  <a:schemeClr val="tx2">
                    <a:lumMod val="40000"/>
                    <a:lumOff val="60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Sent to all the registered participants via email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4E57FD56-B88C-8B8B-17AE-ED0090C0FD09}"/>
              </a:ext>
            </a:extLst>
          </p:cNvPr>
          <p:cNvSpPr/>
          <p:nvPr/>
        </p:nvSpPr>
        <p:spPr>
          <a:xfrm>
            <a:off x="875380" y="1213188"/>
            <a:ext cx="4323976" cy="1059374"/>
          </a:xfrm>
          <a:custGeom>
            <a:avLst/>
            <a:gdLst/>
            <a:ahLst/>
            <a:cxnLst/>
            <a:rect l="l" t="t" r="r" b="b"/>
            <a:pathLst>
              <a:path w="4323976" h="1059374">
                <a:moveTo>
                  <a:pt x="0" y="0"/>
                </a:moveTo>
                <a:lnTo>
                  <a:pt x="4323976" y="0"/>
                </a:lnTo>
                <a:lnTo>
                  <a:pt x="4323976" y="1059374"/>
                </a:lnTo>
                <a:lnTo>
                  <a:pt x="0" y="1059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6635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05185" y="-260434"/>
            <a:ext cx="11782815" cy="10547434"/>
          </a:xfrm>
          <a:custGeom>
            <a:avLst/>
            <a:gdLst/>
            <a:ahLst/>
            <a:cxnLst/>
            <a:rect l="l" t="t" r="r" b="b"/>
            <a:pathLst>
              <a:path w="11782815" h="10547434">
                <a:moveTo>
                  <a:pt x="0" y="0"/>
                </a:moveTo>
                <a:lnTo>
                  <a:pt x="11782815" y="0"/>
                </a:lnTo>
                <a:lnTo>
                  <a:pt x="11782815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669" t="-11764" b="-142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-1" y="-89272"/>
            <a:ext cx="6505185" cy="10376272"/>
          </a:xfrm>
          <a:custGeom>
            <a:avLst/>
            <a:gdLst/>
            <a:ahLst/>
            <a:cxnLst/>
            <a:rect l="l" t="t" r="r" b="b"/>
            <a:pathLst>
              <a:path w="6505185" h="10376272">
                <a:moveTo>
                  <a:pt x="0" y="0"/>
                </a:moveTo>
                <a:lnTo>
                  <a:pt x="6505185" y="0"/>
                </a:lnTo>
                <a:lnTo>
                  <a:pt x="6505185" y="10376272"/>
                </a:lnTo>
                <a:lnTo>
                  <a:pt x="0" y="1037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486" r="-33021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7210576" y="2188011"/>
            <a:ext cx="8705864" cy="1032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819"/>
              </a:lnSpc>
              <a:spcBef>
                <a:spcPct val="0"/>
              </a:spcBef>
            </a:pPr>
            <a:r>
              <a:rPr lang="en-US" sz="6300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Stefano Barberis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10576" y="3257105"/>
            <a:ext cx="9466866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Senior Mechanical Engineer</a:t>
            </a:r>
          </a:p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University of Genova</a:t>
            </a:r>
          </a:p>
        </p:txBody>
      </p:sp>
      <p:sp>
        <p:nvSpPr>
          <p:cNvPr id="6" name="Freeform 6"/>
          <p:cNvSpPr/>
          <p:nvPr/>
        </p:nvSpPr>
        <p:spPr>
          <a:xfrm>
            <a:off x="15646112" y="9259617"/>
            <a:ext cx="2307134" cy="565248"/>
          </a:xfrm>
          <a:custGeom>
            <a:avLst/>
            <a:gdLst/>
            <a:ahLst/>
            <a:cxnLst/>
            <a:rect l="l" t="t" r="r" b="b"/>
            <a:pathLst>
              <a:path w="2307134" h="565248">
                <a:moveTo>
                  <a:pt x="0" y="0"/>
                </a:moveTo>
                <a:lnTo>
                  <a:pt x="2307134" y="0"/>
                </a:lnTo>
                <a:lnTo>
                  <a:pt x="2307134" y="565248"/>
                </a:lnTo>
                <a:lnTo>
                  <a:pt x="0" y="565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TextBox 7"/>
          <p:cNvSpPr txBox="1"/>
          <p:nvPr/>
        </p:nvSpPr>
        <p:spPr>
          <a:xfrm>
            <a:off x="7210576" y="6433748"/>
            <a:ext cx="10372032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 i="1" u="none" strike="noStrike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Heat on Wheels concept for data centre waste heat recovery</a:t>
            </a:r>
          </a:p>
        </p:txBody>
      </p:sp>
      <p:sp>
        <p:nvSpPr>
          <p:cNvPr id="8" name="AutoShape 8"/>
          <p:cNvSpPr/>
          <p:nvPr/>
        </p:nvSpPr>
        <p:spPr>
          <a:xfrm>
            <a:off x="7210576" y="5874892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it-IT"/>
            </a:defPPr>
            <a:lvl1pPr marL="0" algn="r" defTabSz="1371600" rtl="0" eaLnBrk="1" latinLnBrk="0" hangingPunct="1">
              <a:defRPr sz="2100" kern="1200">
                <a:solidFill>
                  <a:schemeClr val="tx1">
                    <a:tint val="75000"/>
                  </a:schemeClr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FAD9CB-980D-4EC0-98AA-B3E25AEB3E44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FBF62CBA-0484-4D14-86CA-60EA6741A968}"/>
              </a:ext>
            </a:extLst>
          </p:cNvPr>
          <p:cNvSpPr>
            <a:spLocks noGrp="1"/>
          </p:cNvSpPr>
          <p:nvPr/>
        </p:nvSpPr>
        <p:spPr>
          <a:xfrm>
            <a:off x="776500" y="216529"/>
            <a:ext cx="11738921" cy="112391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0" indent="0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Fira Sans" panose="020B0503050000020004" pitchFamily="34" charset="0"/>
              <a:buNone/>
              <a:defRPr sz="2400" b="0" i="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557185" marR="0" indent="-214303" algn="l" defTabSz="685766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Fira Sans" panose="020B0503050000020004" pitchFamily="34" charset="0"/>
              <a:buChar char="–"/>
              <a:tabLst/>
              <a:defRPr sz="16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4800" b="1" dirty="0">
                <a:solidFill>
                  <a:srgbClr val="23239A"/>
                </a:solidFill>
                <a:cs typeface="Ebrima" panose="02000000000000000000" pitchFamily="2" charset="0"/>
              </a:rPr>
              <a:t>TPG UNIGE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67017C4-D921-66C4-63DC-0AAFD515046C}"/>
              </a:ext>
            </a:extLst>
          </p:cNvPr>
          <p:cNvSpPr/>
          <p:nvPr/>
        </p:nvSpPr>
        <p:spPr>
          <a:xfrm>
            <a:off x="192506" y="9360569"/>
            <a:ext cx="2394284" cy="842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B553518-AF1B-DB49-B878-391352224B34}"/>
              </a:ext>
            </a:extLst>
          </p:cNvPr>
          <p:cNvSpPr/>
          <p:nvPr/>
        </p:nvSpPr>
        <p:spPr>
          <a:xfrm>
            <a:off x="192506" y="9360569"/>
            <a:ext cx="2225843" cy="721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10" name="Immagine 9" descr="Immagine che contiene Carattere, simbolo, logo, Elementi grafici&#10;&#10;Descrizione generata automaticamente">
            <a:extLst>
              <a:ext uri="{FF2B5EF4-FFF2-40B4-BE49-F238E27FC236}">
                <a16:creationId xmlns:a16="http://schemas.microsoft.com/office/drawing/2014/main" id="{3DCE943E-F601-7237-4774-E220743F9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4" y="9345755"/>
            <a:ext cx="3198726" cy="784584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97A010A4-706A-69F9-E287-55A7906B19A7}"/>
              </a:ext>
            </a:extLst>
          </p:cNvPr>
          <p:cNvSpPr/>
          <p:nvPr/>
        </p:nvSpPr>
        <p:spPr>
          <a:xfrm>
            <a:off x="1472767" y="1363080"/>
            <a:ext cx="8402462" cy="2376264"/>
          </a:xfrm>
          <a:prstGeom prst="rect">
            <a:avLst/>
          </a:prstGeom>
          <a:gradFill rotWithShape="1">
            <a:gsLst>
              <a:gs pos="0">
                <a:srgbClr val="F9DC21">
                  <a:tint val="50000"/>
                  <a:satMod val="300000"/>
                </a:srgbClr>
              </a:gs>
              <a:gs pos="35000">
                <a:srgbClr val="F9DC21">
                  <a:tint val="37000"/>
                  <a:satMod val="300000"/>
                </a:srgbClr>
              </a:gs>
              <a:gs pos="100000">
                <a:srgbClr val="F9DC2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defTabSz="1371600">
              <a:buClr>
                <a:srgbClr val="000000"/>
              </a:buClr>
              <a:defRPr/>
            </a:pPr>
            <a:r>
              <a:rPr lang="en-GB" sz="2400" u="sng" kern="0" dirty="0">
                <a:solidFill>
                  <a:srgbClr val="000000"/>
                </a:solidFill>
                <a:latin typeface="Arial"/>
                <a:sym typeface="Arial"/>
                <a:hlinkClick r:id="rId4"/>
              </a:rPr>
              <a:t>https://tpg.unige.eu/</a:t>
            </a:r>
            <a:r>
              <a:rPr lang="en-GB" sz="2400" u="sng" kern="0" dirty="0">
                <a:solidFill>
                  <a:srgbClr val="000000"/>
                </a:solidFill>
                <a:latin typeface="Arial"/>
                <a:sym typeface="Arial"/>
              </a:rPr>
              <a:t> </a:t>
            </a:r>
          </a:p>
          <a:p>
            <a:pPr defTabSz="1371600">
              <a:buClr>
                <a:srgbClr val="000000"/>
              </a:buClr>
              <a:defRPr/>
            </a:pPr>
            <a:r>
              <a:rPr lang="en-US" altLang="en-US" sz="2400" b="1" i="1" kern="0" dirty="0">
                <a:solidFill>
                  <a:srgbClr val="000000"/>
                </a:solidFill>
                <a:latin typeface="Arial"/>
                <a:ea typeface="MS PGothic" pitchFamily="34" charset="-128"/>
                <a:sym typeface="Arial"/>
              </a:rPr>
              <a:t>Established in 1998 - Staff: 30 people </a:t>
            </a:r>
          </a:p>
          <a:p>
            <a:pPr defTabSz="1371600">
              <a:buClr>
                <a:srgbClr val="000000"/>
              </a:buClr>
              <a:defRPr/>
            </a:pPr>
            <a:r>
              <a:rPr lang="en-GB" altLang="en-US" sz="2700" u="sng" kern="0" dirty="0">
                <a:solidFill>
                  <a:srgbClr val="000000"/>
                </a:solidFill>
                <a:latin typeface="Arial"/>
                <a:ea typeface="MS PGothic" pitchFamily="34" charset="-128"/>
                <a:sym typeface="Arial"/>
              </a:rPr>
              <a:t>Publications, Awards, Patents, Spin-off</a:t>
            </a:r>
            <a:endParaRPr lang="en-GB" sz="2700" b="1" u="sng" kern="0" dirty="0">
              <a:solidFill>
                <a:srgbClr val="000000"/>
              </a:solidFill>
              <a:latin typeface="Arial"/>
              <a:ea typeface="MS PGothic" pitchFamily="34" charset="-128"/>
              <a:sym typeface="Arial"/>
            </a:endParaRPr>
          </a:p>
          <a:p>
            <a:pPr marL="428625" indent="-428625" defTabSz="1371600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fr-FR" kern="0" dirty="0">
                <a:solidFill>
                  <a:srgbClr val="000000"/>
                </a:solidFill>
                <a:latin typeface="Arial"/>
                <a:sym typeface="Arial"/>
              </a:rPr>
              <a:t>&gt;350 Papers, &gt;250 </a:t>
            </a:r>
            <a:r>
              <a:rPr lang="fr-FR" kern="0" dirty="0" err="1">
                <a:solidFill>
                  <a:srgbClr val="000000"/>
                </a:solidFill>
                <a:latin typeface="Arial"/>
                <a:sym typeface="Arial"/>
              </a:rPr>
              <a:t>Journals</a:t>
            </a:r>
            <a:r>
              <a:rPr lang="fr-FR" kern="0" dirty="0">
                <a:solidFill>
                  <a:srgbClr val="000000"/>
                </a:solidFill>
                <a:latin typeface="Arial"/>
                <a:sym typeface="Arial"/>
              </a:rPr>
              <a:t> (1998-2023)</a:t>
            </a:r>
          </a:p>
          <a:p>
            <a:pPr marL="428625" indent="-428625" defTabSz="1371600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sym typeface="Arial"/>
              </a:rPr>
              <a:t>18 International Awards (1998-2023)</a:t>
            </a:r>
          </a:p>
          <a:p>
            <a:pPr marL="428625" indent="-428625" defTabSz="1371600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sym typeface="Arial"/>
              </a:rPr>
              <a:t>19 patents (1998-2020)</a:t>
            </a:r>
          </a:p>
          <a:p>
            <a:pPr marL="428625" indent="-428625" defTabSz="1371600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sym typeface="Arial"/>
              </a:rPr>
              <a:t>2 spin off companies (</a:t>
            </a:r>
            <a:r>
              <a:rPr lang="en-US" kern="0" dirty="0" err="1">
                <a:solidFill>
                  <a:srgbClr val="000000"/>
                </a:solidFill>
                <a:latin typeface="Arial"/>
                <a:sym typeface="Arial"/>
              </a:rPr>
              <a:t>BluEnergyRevolution</a:t>
            </a:r>
            <a:r>
              <a:rPr lang="en-US" kern="0" dirty="0">
                <a:solidFill>
                  <a:srgbClr val="000000"/>
                </a:solidFill>
                <a:latin typeface="Arial"/>
                <a:sym typeface="Arial"/>
              </a:rPr>
              <a:t>, SIT Technologies</a:t>
            </a:r>
            <a:r>
              <a:rPr lang="en-US" sz="1575" kern="0" dirty="0">
                <a:solidFill>
                  <a:srgbClr val="000000"/>
                </a:solidFill>
                <a:latin typeface="Arial"/>
                <a:sym typeface="Arial"/>
              </a:rPr>
              <a:t>)</a:t>
            </a:r>
          </a:p>
          <a:p>
            <a:pPr defTabSz="1371600">
              <a:buClr>
                <a:srgbClr val="000000"/>
              </a:buClr>
              <a:defRPr/>
            </a:pPr>
            <a:endParaRPr lang="en-US" altLang="en-US" sz="75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B06E1E8-1089-5A85-1D89-0A547803C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00" y="3906518"/>
            <a:ext cx="8277524" cy="5355675"/>
          </a:xfrm>
          <a:prstGeom prst="rect">
            <a:avLst/>
          </a:prstGeom>
        </p:spPr>
      </p:pic>
      <p:pic>
        <p:nvPicPr>
          <p:cNvPr id="9" name="Immagine 8" descr="Immagine che contiene persona, pavimento, posando, interni&#10;&#10;Descrizione generata automaticamente">
            <a:extLst>
              <a:ext uri="{FF2B5EF4-FFF2-40B4-BE49-F238E27FC236}">
                <a16:creationId xmlns:a16="http://schemas.microsoft.com/office/drawing/2014/main" id="{B62944CE-C68A-5F2D-F7E8-6EE572661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1354" y="1430837"/>
            <a:ext cx="3606335" cy="8001920"/>
          </a:xfrm>
          <a:prstGeom prst="rect">
            <a:avLst/>
          </a:prstGeom>
        </p:spPr>
      </p:pic>
      <p:sp>
        <p:nvSpPr>
          <p:cNvPr id="11" name="Rettangolo con angoli arrotondati 65">
            <a:extLst>
              <a:ext uri="{FF2B5EF4-FFF2-40B4-BE49-F238E27FC236}">
                <a16:creationId xmlns:a16="http://schemas.microsoft.com/office/drawing/2014/main" id="{CAEF470F-2250-F67C-C4F4-38DDA9EFC63F}"/>
              </a:ext>
            </a:extLst>
          </p:cNvPr>
          <p:cNvSpPr/>
          <p:nvPr/>
        </p:nvSpPr>
        <p:spPr>
          <a:xfrm>
            <a:off x="9101899" y="5353973"/>
            <a:ext cx="5189456" cy="35021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8625" indent="-428625">
              <a:buFontTx/>
              <a:buChar char="-"/>
            </a:pPr>
            <a:r>
              <a:rPr lang="en-GB" sz="3000" b="1" dirty="0"/>
              <a:t>Own modelling tools</a:t>
            </a:r>
          </a:p>
          <a:p>
            <a:pPr marL="428625" indent="-428625">
              <a:buFontTx/>
              <a:buChar char="-"/>
            </a:pPr>
            <a:endParaRPr lang="en-GB" sz="3000" b="1" dirty="0"/>
          </a:p>
          <a:p>
            <a:pPr marL="428625" indent="-428625">
              <a:buFontTx/>
              <a:buChar char="-"/>
            </a:pPr>
            <a:r>
              <a:rPr lang="en-GB" sz="3000" b="1" dirty="0"/>
              <a:t>Experimental Facilities</a:t>
            </a:r>
          </a:p>
          <a:p>
            <a:pPr marL="428625" indent="-428625">
              <a:buFontTx/>
              <a:buChar char="-"/>
            </a:pPr>
            <a:endParaRPr lang="en-GB" sz="3000" b="1" dirty="0"/>
          </a:p>
          <a:p>
            <a:pPr marL="428625" indent="-428625">
              <a:buFontTx/>
              <a:buChar char="-"/>
            </a:pPr>
            <a:r>
              <a:rPr lang="en-GB" sz="3000" b="1" dirty="0"/>
              <a:t>EU projects experience</a:t>
            </a:r>
          </a:p>
        </p:txBody>
      </p:sp>
      <p:pic>
        <p:nvPicPr>
          <p:cNvPr id="13" name="Immagine 12" descr="Immagine che contiene testo, Blu elettrico, Carattere, schermata&#10;&#10;Descrizione generata automaticamente">
            <a:extLst>
              <a:ext uri="{FF2B5EF4-FFF2-40B4-BE49-F238E27FC236}">
                <a16:creationId xmlns:a16="http://schemas.microsoft.com/office/drawing/2014/main" id="{84463024-D1EB-4568-44AB-BDFF9C2959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425" y="213263"/>
            <a:ext cx="8148951" cy="110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30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it-IT"/>
            </a:defPPr>
            <a:lvl1pPr marL="0" algn="r" defTabSz="1371600" rtl="0" eaLnBrk="1" latinLnBrk="0" hangingPunct="1">
              <a:defRPr sz="2100" kern="1200">
                <a:solidFill>
                  <a:schemeClr val="tx1">
                    <a:tint val="75000"/>
                  </a:schemeClr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FAD9CB-980D-4EC0-98AA-B3E25AEB3E44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6" name="Segnaposto contenuto 3">
            <a:extLst>
              <a:ext uri="{FF2B5EF4-FFF2-40B4-BE49-F238E27FC236}">
                <a16:creationId xmlns:a16="http://schemas.microsoft.com/office/drawing/2014/main" id="{1D10E4C7-8206-8949-88EE-952FB5F1AC5F}"/>
              </a:ext>
            </a:extLst>
          </p:cNvPr>
          <p:cNvSpPr>
            <a:spLocks noGrp="1"/>
          </p:cNvSpPr>
          <p:nvPr/>
        </p:nvSpPr>
        <p:spPr>
          <a:xfrm>
            <a:off x="907022" y="410114"/>
            <a:ext cx="11738921" cy="112391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0" indent="0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Fira Sans" panose="020B0503050000020004" pitchFamily="34" charset="0"/>
              <a:buNone/>
              <a:defRPr sz="2400" b="0" i="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557185" marR="0" indent="-214303" algn="l" defTabSz="685766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Fira Sans" panose="020B0503050000020004" pitchFamily="34" charset="0"/>
              <a:buChar char="–"/>
              <a:tabLst/>
              <a:defRPr sz="16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4800" b="1" dirty="0" err="1">
                <a:solidFill>
                  <a:srgbClr val="23239A"/>
                </a:solidFill>
                <a:cs typeface="Ebrima" panose="02000000000000000000" pitchFamily="2" charset="0"/>
              </a:rPr>
              <a:t>Table</a:t>
            </a:r>
            <a:r>
              <a:rPr lang="it-IT" sz="4800" b="1" dirty="0">
                <a:solidFill>
                  <a:srgbClr val="23239A"/>
                </a:solidFill>
                <a:cs typeface="Ebrima" panose="02000000000000000000" pitchFamily="2" charset="0"/>
              </a:rPr>
              <a:t> of </a:t>
            </a:r>
            <a:r>
              <a:rPr lang="it-IT" sz="4800" b="1" dirty="0" err="1">
                <a:solidFill>
                  <a:srgbClr val="23239A"/>
                </a:solidFill>
                <a:cs typeface="Ebrima" panose="02000000000000000000" pitchFamily="2" charset="0"/>
              </a:rPr>
              <a:t>contents</a:t>
            </a:r>
            <a:endParaRPr lang="it-IT" sz="4800" b="1" dirty="0">
              <a:solidFill>
                <a:srgbClr val="23239A"/>
              </a:solidFill>
              <a:cs typeface="Ebrima" panose="02000000000000000000" pitchFamily="2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C924838-9380-2B08-56A4-A56AA136F081}"/>
              </a:ext>
            </a:extLst>
          </p:cNvPr>
          <p:cNvSpPr/>
          <p:nvPr/>
        </p:nvSpPr>
        <p:spPr>
          <a:xfrm>
            <a:off x="192506" y="9360569"/>
            <a:ext cx="2225843" cy="721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4" name="Immagine 3" descr="Immagine che contiene Carattere, simbolo, logo, Elementi grafici&#10;&#10;Descrizione generata automaticamente">
            <a:extLst>
              <a:ext uri="{FF2B5EF4-FFF2-40B4-BE49-F238E27FC236}">
                <a16:creationId xmlns:a16="http://schemas.microsoft.com/office/drawing/2014/main" id="{A2D8E805-DB49-8B13-7990-BC39963AE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4" y="9345755"/>
            <a:ext cx="3198726" cy="784584"/>
          </a:xfrm>
          <a:prstGeom prst="rect">
            <a:avLst/>
          </a:prstGeom>
        </p:spPr>
      </p:pic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E501363A-188E-4714-943F-23784939C677}"/>
              </a:ext>
            </a:extLst>
          </p:cNvPr>
          <p:cNvGraphicFramePr/>
          <p:nvPr/>
        </p:nvGraphicFramePr>
        <p:xfrm>
          <a:off x="907022" y="1507333"/>
          <a:ext cx="16473957" cy="7115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magine 6" descr="Home - THUNDER">
            <a:extLst>
              <a:ext uri="{FF2B5EF4-FFF2-40B4-BE49-F238E27FC236}">
                <a16:creationId xmlns:a16="http://schemas.microsoft.com/office/drawing/2014/main" id="{8E9DEF46-9510-1904-30C6-93ECE428D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2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0213F0A-442A-E7A1-3541-A799176A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7</a:t>
            </a:fld>
            <a:endParaRPr lang="it-IT" dirty="0"/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0AF47FA9-B56F-F600-7B22-A9B41A4465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745" y="828351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E08AE84-FED0-05B5-D88D-34C0ACEFAD78}"/>
              </a:ext>
            </a:extLst>
          </p:cNvPr>
          <p:cNvSpPr txBox="1">
            <a:spLocks/>
          </p:cNvSpPr>
          <p:nvPr/>
        </p:nvSpPr>
        <p:spPr>
          <a:xfrm>
            <a:off x="1788545" y="572219"/>
            <a:ext cx="6919079" cy="607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485"/>
              </a:lnSpc>
            </a:pPr>
            <a:r>
              <a:rPr lang="en-US" sz="39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is Heat on Wheels?</a:t>
            </a:r>
            <a:endParaRPr lang="en-US" sz="39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598BEA1-7E53-F0C2-3640-7DB9F2D147A3}"/>
              </a:ext>
            </a:extLst>
          </p:cNvPr>
          <p:cNvSpPr/>
          <p:nvPr/>
        </p:nvSpPr>
        <p:spPr>
          <a:xfrm>
            <a:off x="1102745" y="1598984"/>
            <a:ext cx="10360152" cy="1323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375"/>
              </a:lnSpc>
            </a:pPr>
            <a:r>
              <a:rPr lang="en-US" sz="2250" b="1" dirty="0">
                <a:solidFill>
                  <a:srgbClr val="1E3A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Mobile Thermal Energy Storage (M-TES)</a:t>
            </a:r>
            <a:r>
              <a:rPr lang="en-US" sz="2250" dirty="0">
                <a:solidFill>
                  <a:srgbClr val="1E3A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transports industrial waste heat in phase-change material (PCM) containers via truck, rail or ship — delivering it to buildings or district heating networks not connected to fixed pipelines.</a:t>
            </a:r>
            <a:endParaRPr lang="en-US" sz="225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52CD1BB-A55E-0ECE-0351-AEB4F99CB0ED}"/>
              </a:ext>
            </a:extLst>
          </p:cNvPr>
          <p:cNvSpPr/>
          <p:nvPr/>
        </p:nvSpPr>
        <p:spPr>
          <a:xfrm>
            <a:off x="1102745" y="3113459"/>
            <a:ext cx="10360152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25"/>
              </a:lnSpc>
            </a:pPr>
            <a:r>
              <a:rPr lang="en-US" sz="19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Around </a:t>
            </a:r>
            <a:r>
              <a:rPr lang="en-US" sz="1950" b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50% of industrial energy</a:t>
            </a:r>
            <a:r>
              <a:rPr lang="en-US" sz="19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 industrialised countries is lost as waste heat. At the same time, nearby buildings burn fossil fuels for heating. M-TES bridges this gap where a pipeline would be too expensive or impractical.</a:t>
            </a:r>
            <a:endParaRPr lang="en-US" sz="195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3355948C-5F0E-9CDC-3C70-F765403B106E}"/>
              </a:ext>
            </a:extLst>
          </p:cNvPr>
          <p:cNvSpPr/>
          <p:nvPr/>
        </p:nvSpPr>
        <p:spPr>
          <a:xfrm>
            <a:off x="1102745" y="4456484"/>
            <a:ext cx="4953000" cy="1862882"/>
          </a:xfrm>
          <a:prstGeom prst="roundRect">
            <a:avLst>
              <a:gd name="adj" fmla="val 6136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4CE0EF52-782B-67D9-A965-B3B2D5EAFFFB}"/>
              </a:ext>
            </a:extLst>
          </p:cNvPr>
          <p:cNvSpPr/>
          <p:nvPr/>
        </p:nvSpPr>
        <p:spPr>
          <a:xfrm>
            <a:off x="1369445" y="4723184"/>
            <a:ext cx="455218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kern="0" spc="150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ADVANTAGE</a:t>
            </a:r>
            <a:endParaRPr lang="en-US" sz="165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43E6E78-1B56-BF1A-44F2-0A069780D32E}"/>
              </a:ext>
            </a:extLst>
          </p:cNvPr>
          <p:cNvSpPr/>
          <p:nvPr/>
        </p:nvSpPr>
        <p:spPr>
          <a:xfrm>
            <a:off x="1369445" y="5092724"/>
            <a:ext cx="4552188" cy="678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Avoids costly pipeline infrastructure · adds flexibility · serves isolated users</a:t>
            </a:r>
            <a:endParaRPr lang="en-US" dirty="0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005022B4-1467-7BCC-16CF-05A737535CFA}"/>
              </a:ext>
            </a:extLst>
          </p:cNvPr>
          <p:cNvSpPr/>
          <p:nvPr/>
        </p:nvSpPr>
        <p:spPr>
          <a:xfrm>
            <a:off x="6208145" y="4456484"/>
            <a:ext cx="4953000" cy="1862882"/>
          </a:xfrm>
          <a:prstGeom prst="roundRect">
            <a:avLst>
              <a:gd name="adj" fmla="val 6136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FF9D597-ACED-326E-76FD-D5850D0D3F60}"/>
              </a:ext>
            </a:extLst>
          </p:cNvPr>
          <p:cNvSpPr/>
          <p:nvPr/>
        </p:nvSpPr>
        <p:spPr>
          <a:xfrm>
            <a:off x="6474845" y="4723184"/>
            <a:ext cx="455218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kern="0" spc="1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IDEAL CONTEXT</a:t>
            </a:r>
            <a:endParaRPr lang="en-US" sz="16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046B3C9C-1A14-24F9-C0A0-7027D17BAEE4}"/>
              </a:ext>
            </a:extLst>
          </p:cNvPr>
          <p:cNvSpPr/>
          <p:nvPr/>
        </p:nvSpPr>
        <p:spPr>
          <a:xfrm>
            <a:off x="6474845" y="5092724"/>
            <a:ext cx="4552188" cy="998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and sink separated by topographic or urban constraints · short–medium distances</a:t>
            </a:r>
            <a:endParaRPr lang="en-US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FBCA91E9-2D75-A11A-79DA-C315E591BAE7}"/>
              </a:ext>
            </a:extLst>
          </p:cNvPr>
          <p:cNvSpPr/>
          <p:nvPr/>
        </p:nvSpPr>
        <p:spPr>
          <a:xfrm>
            <a:off x="11623107" y="1603746"/>
            <a:ext cx="5324475" cy="4653558"/>
          </a:xfrm>
          <a:prstGeom prst="roundRect">
            <a:avLst>
              <a:gd name="adj" fmla="val 3173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E2A59BC2-32E8-E614-84FD-552290D1606E}"/>
              </a:ext>
            </a:extLst>
          </p:cNvPr>
          <p:cNvSpPr/>
          <p:nvPr/>
        </p:nvSpPr>
        <p:spPr>
          <a:xfrm>
            <a:off x="11932670" y="1913309"/>
            <a:ext cx="4846511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b="1" kern="0" spc="150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CYCLE</a:t>
            </a:r>
            <a:endParaRPr lang="en-US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6DECAC41-DFBC-4271-30F8-AC69B70657DE}"/>
              </a:ext>
            </a:extLst>
          </p:cNvPr>
          <p:cNvSpPr/>
          <p:nvPr/>
        </p:nvSpPr>
        <p:spPr>
          <a:xfrm>
            <a:off x="11932670" y="2385689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50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63A276E9-B884-DFD8-35EE-68FBCAC63E60}"/>
              </a:ext>
            </a:extLst>
          </p:cNvPr>
          <p:cNvSpPr/>
          <p:nvPr/>
        </p:nvSpPr>
        <p:spPr>
          <a:xfrm>
            <a:off x="12427970" y="2385689"/>
            <a:ext cx="4336352" cy="1003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35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Charge:</a:t>
            </a:r>
            <a:r>
              <a:rPr lang="en-US" sz="1950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hot fluid from industrial source melts the PCM in an ISO container</a:t>
            </a:r>
            <a:endParaRPr lang="en-US" sz="1950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8565C22E-19BA-94D0-ACF3-9FB07E127FA8}"/>
              </a:ext>
            </a:extLst>
          </p:cNvPr>
          <p:cNvSpPr/>
          <p:nvPr/>
        </p:nvSpPr>
        <p:spPr>
          <a:xfrm>
            <a:off x="11932670" y="346573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50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65685772-2C6B-FA28-FE86-CE77FEE9FBDC}"/>
              </a:ext>
            </a:extLst>
          </p:cNvPr>
          <p:cNvSpPr/>
          <p:nvPr/>
        </p:nvSpPr>
        <p:spPr>
          <a:xfrm>
            <a:off x="12427970" y="3465735"/>
            <a:ext cx="4336352" cy="681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35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Transport:</a:t>
            </a:r>
            <a:r>
              <a:rPr lang="en-US" sz="1950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truck carries the charged container to the end user</a:t>
            </a:r>
            <a:endParaRPr lang="en-US" sz="1950" dirty="0"/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10F7A727-6E81-9077-241A-D0AAB301DF82}"/>
              </a:ext>
            </a:extLst>
          </p:cNvPr>
          <p:cNvSpPr/>
          <p:nvPr/>
        </p:nvSpPr>
        <p:spPr>
          <a:xfrm>
            <a:off x="11932670" y="422386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500" dirty="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566544D8-92CD-5EB4-5F12-FC1C36D9C32B}"/>
              </a:ext>
            </a:extLst>
          </p:cNvPr>
          <p:cNvSpPr/>
          <p:nvPr/>
        </p:nvSpPr>
        <p:spPr>
          <a:xfrm>
            <a:off x="12427970" y="4223865"/>
            <a:ext cx="4336352" cy="1003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35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Discharge:</a:t>
            </a:r>
            <a:r>
              <a:rPr lang="en-US" sz="1950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heating water flows through the container, extracts heat as PCM solidifies</a:t>
            </a:r>
            <a:endParaRPr lang="en-US" sz="195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2C90CB17-8626-F41C-64D2-38AE164F4926}"/>
              </a:ext>
            </a:extLst>
          </p:cNvPr>
          <p:cNvSpPr/>
          <p:nvPr/>
        </p:nvSpPr>
        <p:spPr>
          <a:xfrm>
            <a:off x="11932670" y="5303912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8CA0B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0A1A9E66-C711-260C-ED3C-856555600DE6}"/>
              </a:ext>
            </a:extLst>
          </p:cNvPr>
          <p:cNvSpPr/>
          <p:nvPr/>
        </p:nvSpPr>
        <p:spPr>
          <a:xfrm>
            <a:off x="12427970" y="5303912"/>
            <a:ext cx="4336352" cy="681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35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Return:</a:t>
            </a:r>
            <a:r>
              <a:rPr lang="en-US" sz="1950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empty container goes back for the next charge cycle</a:t>
            </a:r>
            <a:endParaRPr lang="en-US" sz="1950" dirty="0"/>
          </a:p>
        </p:txBody>
      </p:sp>
      <p:pic>
        <p:nvPicPr>
          <p:cNvPr id="30" name="Immagine 29" descr="Home - THUNDER">
            <a:extLst>
              <a:ext uri="{FF2B5EF4-FFF2-40B4-BE49-F238E27FC236}">
                <a16:creationId xmlns:a16="http://schemas.microsoft.com/office/drawing/2014/main" id="{31323CF3-6EE7-12A1-D244-629D0584E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E6F3-D835-72A3-84E7-D33232436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7B68AB-F67B-7F10-8687-580F4626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AD9CB-980D-4EC0-98AA-B3E25AEB3E44}" type="slidenum">
              <a:rPr kumimoji="0" lang="it-IT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endParaRPr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B955F7D2-8CEB-C913-FEAE-A585181C7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745" y="828351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66F9C888-5BAD-B999-6874-AF859CC90203}"/>
              </a:ext>
            </a:extLst>
          </p:cNvPr>
          <p:cNvSpPr txBox="1">
            <a:spLocks/>
          </p:cNvSpPr>
          <p:nvPr/>
        </p:nvSpPr>
        <p:spPr>
          <a:xfrm>
            <a:off x="1788545" y="572219"/>
            <a:ext cx="6919079" cy="607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C1E35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Heat on Wheels in THUNDER?</a:t>
            </a:r>
            <a:endParaRPr kumimoji="0" lang="en-US" sz="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0" name="Immagine 29" descr="Home - THUNDER">
            <a:extLst>
              <a:ext uri="{FF2B5EF4-FFF2-40B4-BE49-F238E27FC236}">
                <a16:creationId xmlns:a16="http://schemas.microsoft.com/office/drawing/2014/main" id="{F3411592-3063-CAC6-4303-AF1E92946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1B004B7D-6E0E-3A53-5D90-C2BF08FD4F82}"/>
              </a:ext>
            </a:extLst>
          </p:cNvPr>
          <p:cNvSpPr/>
          <p:nvPr/>
        </p:nvSpPr>
        <p:spPr>
          <a:xfrm>
            <a:off x="1295400" y="7917359"/>
            <a:ext cx="15997518" cy="8168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7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 YOU DO HAVE AVAILABLE CHEAP AND ABUNDANT WASTE HEAT BUT INTEGRATION CAN POSE CHALLENGES AT BUILDING/LOCAL DHN LEVEL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6CB5E991-0B10-8EE9-D1EC-4B3B171AB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304" y="1179884"/>
            <a:ext cx="12125840" cy="650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4F947-0551-5184-9CF0-8F218ECA5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359A48A-E415-7FAA-03FF-08A688D3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AD9CB-980D-4EC0-98AA-B3E25AEB3E44}" type="slidenum">
              <a:rPr kumimoji="0" lang="it-IT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2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endParaRPr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D227D77E-38B2-7AC3-9513-BA8D56642B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745" y="828351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1092E428-F01C-85A1-70D7-DE53C1C0B1B3}"/>
              </a:ext>
            </a:extLst>
          </p:cNvPr>
          <p:cNvSpPr txBox="1">
            <a:spLocks/>
          </p:cNvSpPr>
          <p:nvPr/>
        </p:nvSpPr>
        <p:spPr>
          <a:xfrm>
            <a:off x="1788545" y="572219"/>
            <a:ext cx="6919079" cy="607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C1E35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IS THUNDER</a:t>
            </a:r>
            <a:endParaRPr kumimoji="0" lang="en-US" sz="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0" name="Immagine 29" descr="Home - THUNDER">
            <a:extLst>
              <a:ext uri="{FF2B5EF4-FFF2-40B4-BE49-F238E27FC236}">
                <a16:creationId xmlns:a16="http://schemas.microsoft.com/office/drawing/2014/main" id="{34D2FB6F-ADE9-F813-EF79-EDEC261C5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FF3D85F-A5B9-9FAD-E2D4-E1F16511C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283" y="2019300"/>
            <a:ext cx="1698171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3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8C7D2-C989-10A5-37DC-9F1A7C254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9688B43-366F-4C9E-803D-0A74DA2E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10</a:t>
            </a:fld>
            <a:endParaRPr lang="it-IT" dirty="0"/>
          </a:p>
        </p:txBody>
      </p:sp>
      <p:pic>
        <p:nvPicPr>
          <p:cNvPr id="4" name="Image 0" descr="rect">
            <a:extLst>
              <a:ext uri="{FF2B5EF4-FFF2-40B4-BE49-F238E27FC236}">
                <a16:creationId xmlns:a16="http://schemas.microsoft.com/office/drawing/2014/main" id="{C8498A7B-9EDB-4A38-2F81-491EBB08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15684" y="1229477"/>
            <a:ext cx="457200" cy="57150"/>
          </a:xfrm>
          <a:prstGeom prst="rect">
            <a:avLst/>
          </a:prstGeom>
        </p:spPr>
      </p:pic>
      <p:sp>
        <p:nvSpPr>
          <p:cNvPr id="14" name="Text 0">
            <a:extLst>
              <a:ext uri="{FF2B5EF4-FFF2-40B4-BE49-F238E27FC236}">
                <a16:creationId xmlns:a16="http://schemas.microsoft.com/office/drawing/2014/main" id="{8943DCFD-7622-FCE7-C7A1-0A738FDD8F4D}"/>
              </a:ext>
            </a:extLst>
          </p:cNvPr>
          <p:cNvSpPr txBox="1">
            <a:spLocks/>
          </p:cNvSpPr>
          <p:nvPr/>
        </p:nvSpPr>
        <p:spPr>
          <a:xfrm>
            <a:off x="1801484" y="973344"/>
            <a:ext cx="5994500" cy="607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485"/>
              </a:lnSpc>
            </a:pPr>
            <a:r>
              <a:rPr lang="en-US" sz="39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is Heat on Wheels?</a:t>
            </a:r>
            <a:endParaRPr lang="en-US" sz="39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4A042D7E-48B3-4D1B-D9C5-77C7E98F1AFA}"/>
              </a:ext>
            </a:extLst>
          </p:cNvPr>
          <p:cNvSpPr/>
          <p:nvPr/>
        </p:nvSpPr>
        <p:spPr>
          <a:xfrm>
            <a:off x="7795983" y="1044782"/>
            <a:ext cx="5358705" cy="464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360"/>
              </a:lnSpc>
            </a:pPr>
            <a:r>
              <a:rPr lang="en-US" sz="24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Storage materials &amp; key numbers</a:t>
            </a:r>
            <a:endParaRPr lang="en-US" sz="2400" dirty="0"/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3AF54CB3-D907-FB5E-87B9-873A1D7CFD9C}"/>
              </a:ext>
            </a:extLst>
          </p:cNvPr>
          <p:cNvSpPr/>
          <p:nvPr/>
        </p:nvSpPr>
        <p:spPr>
          <a:xfrm>
            <a:off x="1115684" y="1923910"/>
            <a:ext cx="10242423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Three types of thermal storage</a:t>
            </a:r>
            <a:endParaRPr lang="en-US" sz="2100" dirty="0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010DC35D-75B8-6FC5-C1E1-DCDB96D98486}"/>
              </a:ext>
            </a:extLst>
          </p:cNvPr>
          <p:cNvSpPr/>
          <p:nvPr/>
        </p:nvSpPr>
        <p:spPr>
          <a:xfrm>
            <a:off x="1115684" y="2525771"/>
            <a:ext cx="9944100" cy="1123802"/>
          </a:xfrm>
          <a:custGeom>
            <a:avLst/>
            <a:gdLst/>
            <a:ahLst/>
            <a:cxnLst/>
            <a:rect l="l" t="t" r="r" b="b"/>
            <a:pathLst>
              <a:path w="6629400" h="749201">
                <a:moveTo>
                  <a:pt x="0" y="0"/>
                </a:moveTo>
                <a:lnTo>
                  <a:pt x="6553200" y="0"/>
                </a:lnTo>
                <a:arcTo wR="76200" hR="76200" stAng="16200000" swAng="5400000"/>
                <a:lnTo>
                  <a:pt x="6629400" y="673001"/>
                </a:lnTo>
                <a:arcTo wR="76200" hR="76200" stAng="0" swAng="5400000"/>
                <a:lnTo>
                  <a:pt x="0" y="7492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45D5D0AC-544E-5A5E-CEB8-DFB63E95BE93}"/>
              </a:ext>
            </a:extLst>
          </p:cNvPr>
          <p:cNvSpPr/>
          <p:nvPr/>
        </p:nvSpPr>
        <p:spPr>
          <a:xfrm>
            <a:off x="1115684" y="2525771"/>
            <a:ext cx="9944100" cy="1123802"/>
          </a:xfrm>
          <a:custGeom>
            <a:avLst/>
            <a:gdLst/>
            <a:ahLst/>
            <a:cxnLst/>
            <a:rect l="l" t="t" r="r" b="b"/>
            <a:pathLst>
              <a:path w="6629400" h="749201">
                <a:moveTo>
                  <a:pt x="38100" y="749201"/>
                </a:moveTo>
                <a:lnTo>
                  <a:pt x="0" y="749201"/>
                </a:lnTo>
                <a:lnTo>
                  <a:pt x="0" y="0"/>
                </a:lnTo>
                <a:lnTo>
                  <a:pt x="38100" y="0"/>
                </a:lnTo>
                <a:lnTo>
                  <a:pt x="38100" y="749201"/>
                </a:lnTo>
                <a:close/>
              </a:path>
            </a:pathLst>
          </a:custGeom>
          <a:solidFill>
            <a:srgbClr val="8CA0B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9C709FAB-AFAD-5C27-76F7-6E13E46EEA67}"/>
              </a:ext>
            </a:extLst>
          </p:cNvPr>
          <p:cNvSpPr/>
          <p:nvPr/>
        </p:nvSpPr>
        <p:spPr>
          <a:xfrm>
            <a:off x="1439534" y="2754371"/>
            <a:ext cx="9634157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Sensible (hot water)</a:t>
            </a:r>
            <a:endParaRPr lang="en-US" sz="1950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4E0D36F3-C955-8378-50E4-39DAB9318CD6}"/>
              </a:ext>
            </a:extLst>
          </p:cNvPr>
          <p:cNvSpPr/>
          <p:nvPr/>
        </p:nvSpPr>
        <p:spPr>
          <a:xfrm>
            <a:off x="1439534" y="3100991"/>
            <a:ext cx="9634157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~50 kWh/t · cheap &amp; simple · economic only up to ~15 km</a:t>
            </a:r>
            <a:endParaRPr lang="en-US" dirty="0"/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9EC142CF-33E2-9C8D-852B-37EA68D09F36}"/>
              </a:ext>
            </a:extLst>
          </p:cNvPr>
          <p:cNvSpPr/>
          <p:nvPr/>
        </p:nvSpPr>
        <p:spPr>
          <a:xfrm>
            <a:off x="1115684" y="3763873"/>
            <a:ext cx="9944100" cy="1443782"/>
          </a:xfrm>
          <a:custGeom>
            <a:avLst/>
            <a:gdLst/>
            <a:ahLst/>
            <a:cxnLst/>
            <a:rect l="l" t="t" r="r" b="b"/>
            <a:pathLst>
              <a:path w="6629400" h="962521">
                <a:moveTo>
                  <a:pt x="0" y="0"/>
                </a:moveTo>
                <a:lnTo>
                  <a:pt x="6553200" y="0"/>
                </a:lnTo>
                <a:arcTo wR="76200" hR="76200" stAng="16200000" swAng="5400000"/>
                <a:lnTo>
                  <a:pt x="6629400" y="886321"/>
                </a:lnTo>
                <a:arcTo wR="76200" hR="76200" stAng="0" swAng="5400000"/>
                <a:lnTo>
                  <a:pt x="0" y="96252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ABA13BDC-351E-1171-B707-381E3677A131}"/>
              </a:ext>
            </a:extLst>
          </p:cNvPr>
          <p:cNvSpPr/>
          <p:nvPr/>
        </p:nvSpPr>
        <p:spPr>
          <a:xfrm>
            <a:off x="1115684" y="3763873"/>
            <a:ext cx="9944100" cy="1443782"/>
          </a:xfrm>
          <a:custGeom>
            <a:avLst/>
            <a:gdLst/>
            <a:ahLst/>
            <a:cxnLst/>
            <a:rect l="l" t="t" r="r" b="b"/>
            <a:pathLst>
              <a:path w="6629400" h="962521">
                <a:moveTo>
                  <a:pt x="38100" y="962521"/>
                </a:moveTo>
                <a:lnTo>
                  <a:pt x="0" y="962521"/>
                </a:lnTo>
                <a:lnTo>
                  <a:pt x="0" y="0"/>
                </a:lnTo>
                <a:lnTo>
                  <a:pt x="38100" y="0"/>
                </a:lnTo>
                <a:lnTo>
                  <a:pt x="38100" y="962521"/>
                </a:lnTo>
                <a:close/>
              </a:path>
            </a:pathLst>
          </a:cu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5D1C9946-B3B1-ED61-B96A-6222F6EE0B38}"/>
              </a:ext>
            </a:extLst>
          </p:cNvPr>
          <p:cNvSpPr/>
          <p:nvPr/>
        </p:nvSpPr>
        <p:spPr>
          <a:xfrm>
            <a:off x="1439534" y="3992472"/>
            <a:ext cx="9634157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Latent (PCM) </a:t>
            </a:r>
            <a:r>
              <a:rPr lang="en-US" sz="19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← HoW focus</a:t>
            </a:r>
            <a:endParaRPr lang="en-US" sz="195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FB137157-675A-F3B3-8DDC-CF50BAFD7CCD}"/>
              </a:ext>
            </a:extLst>
          </p:cNvPr>
          <p:cNvSpPr/>
          <p:nvPr/>
        </p:nvSpPr>
        <p:spPr>
          <a:xfrm>
            <a:off x="1439534" y="4339093"/>
            <a:ext cx="9634157" cy="678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100–130 kWh/t · 2–3× denser than water · economic up to ~30 km</a:t>
            </a:r>
            <a:endParaRPr lang="en-US" dirty="0"/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DD0D8A00-9223-A9B0-E0FE-B538493D4265}"/>
              </a:ext>
            </a:extLst>
          </p:cNvPr>
          <p:cNvSpPr/>
          <p:nvPr/>
        </p:nvSpPr>
        <p:spPr>
          <a:xfrm>
            <a:off x="1115684" y="5321954"/>
            <a:ext cx="9944100" cy="1123802"/>
          </a:xfrm>
          <a:custGeom>
            <a:avLst/>
            <a:gdLst/>
            <a:ahLst/>
            <a:cxnLst/>
            <a:rect l="l" t="t" r="r" b="b"/>
            <a:pathLst>
              <a:path w="6629400" h="749201">
                <a:moveTo>
                  <a:pt x="0" y="0"/>
                </a:moveTo>
                <a:lnTo>
                  <a:pt x="6553200" y="0"/>
                </a:lnTo>
                <a:arcTo wR="76200" hR="76200" stAng="16200000" swAng="5400000"/>
                <a:lnTo>
                  <a:pt x="6629400" y="673001"/>
                </a:lnTo>
                <a:arcTo wR="76200" hR="76200" stAng="0" swAng="5400000"/>
                <a:lnTo>
                  <a:pt x="0" y="7492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2A502396-23FE-1101-DAEB-A80CBBC5290D}"/>
              </a:ext>
            </a:extLst>
          </p:cNvPr>
          <p:cNvSpPr/>
          <p:nvPr/>
        </p:nvSpPr>
        <p:spPr>
          <a:xfrm>
            <a:off x="1115684" y="5321954"/>
            <a:ext cx="9944100" cy="1123802"/>
          </a:xfrm>
          <a:custGeom>
            <a:avLst/>
            <a:gdLst/>
            <a:ahLst/>
            <a:cxnLst/>
            <a:rect l="l" t="t" r="r" b="b"/>
            <a:pathLst>
              <a:path w="6629400" h="749201">
                <a:moveTo>
                  <a:pt x="38100" y="749201"/>
                </a:moveTo>
                <a:lnTo>
                  <a:pt x="0" y="749201"/>
                </a:lnTo>
                <a:lnTo>
                  <a:pt x="0" y="0"/>
                </a:lnTo>
                <a:lnTo>
                  <a:pt x="38100" y="0"/>
                </a:lnTo>
                <a:lnTo>
                  <a:pt x="38100" y="749201"/>
                </a:lnTo>
                <a:close/>
              </a:path>
            </a:pathLst>
          </a:cu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46374C10-C27F-71C6-0830-E6D80C6B905C}"/>
              </a:ext>
            </a:extLst>
          </p:cNvPr>
          <p:cNvSpPr/>
          <p:nvPr/>
        </p:nvSpPr>
        <p:spPr>
          <a:xfrm>
            <a:off x="1439534" y="5550554"/>
            <a:ext cx="9634157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Thermochemical (TCM) </a:t>
            </a:r>
            <a:r>
              <a:rPr lang="en-US" sz="19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← </a:t>
            </a:r>
            <a:r>
              <a:rPr lang="en-US" sz="1950" b="1" dirty="0" err="1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HoW</a:t>
            </a:r>
            <a:r>
              <a:rPr lang="en-US" sz="19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focus</a:t>
            </a:r>
            <a:endParaRPr lang="en-US" sz="1950" dirty="0"/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C3C4926B-AF35-743F-E356-E91AC5CAD481}"/>
              </a:ext>
            </a:extLst>
          </p:cNvPr>
          <p:cNvSpPr/>
          <p:nvPr/>
        </p:nvSpPr>
        <p:spPr>
          <a:xfrm>
            <a:off x="1439534" y="5897174"/>
            <a:ext cx="9634157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Highest density · minimal transport losses · less mature technology</a:t>
            </a:r>
            <a:endParaRPr lang="en-US" dirty="0"/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4DA2F091-CACF-CC56-C6D7-C98125E56EA1}"/>
              </a:ext>
            </a:extLst>
          </p:cNvPr>
          <p:cNvSpPr/>
          <p:nvPr/>
        </p:nvSpPr>
        <p:spPr>
          <a:xfrm>
            <a:off x="11440784" y="1923910"/>
            <a:ext cx="5524500" cy="4398020"/>
          </a:xfrm>
          <a:prstGeom prst="roundRect">
            <a:avLst>
              <a:gd name="adj" fmla="val 3465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74616ACB-5753-A6DD-896A-D3AD031DE86A}"/>
              </a:ext>
            </a:extLst>
          </p:cNvPr>
          <p:cNvSpPr/>
          <p:nvPr/>
        </p:nvSpPr>
        <p:spPr>
          <a:xfrm>
            <a:off x="11783684" y="2266809"/>
            <a:ext cx="4983861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kern="0" spc="150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OPERATIONAL NUMBERS</a:t>
            </a:r>
            <a:endParaRPr lang="en-US" sz="1950" dirty="0"/>
          </a:p>
        </p:txBody>
      </p:sp>
      <p:sp>
        <p:nvSpPr>
          <p:cNvPr id="41" name="Shape 17">
            <a:extLst>
              <a:ext uri="{FF2B5EF4-FFF2-40B4-BE49-F238E27FC236}">
                <a16:creationId xmlns:a16="http://schemas.microsoft.com/office/drawing/2014/main" id="{D979C556-9E56-058A-7B15-CF06FDA7C5F3}"/>
              </a:ext>
            </a:extLst>
          </p:cNvPr>
          <p:cNvSpPr/>
          <p:nvPr/>
        </p:nvSpPr>
        <p:spPr>
          <a:xfrm>
            <a:off x="11783684" y="3250563"/>
            <a:ext cx="4838700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42" name="Text 18">
            <a:extLst>
              <a:ext uri="{FF2B5EF4-FFF2-40B4-BE49-F238E27FC236}">
                <a16:creationId xmlns:a16="http://schemas.microsoft.com/office/drawing/2014/main" id="{C80CD6B2-29DE-7A36-D7E5-301E2F12C624}"/>
              </a:ext>
            </a:extLst>
          </p:cNvPr>
          <p:cNvSpPr/>
          <p:nvPr/>
        </p:nvSpPr>
        <p:spPr>
          <a:xfrm>
            <a:off x="11783684" y="2817176"/>
            <a:ext cx="2255997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Container capacity</a:t>
            </a:r>
            <a:endParaRPr lang="en-US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5D013439-B6B2-6608-6A93-D363DDC4393C}"/>
              </a:ext>
            </a:extLst>
          </p:cNvPr>
          <p:cNvSpPr/>
          <p:nvPr/>
        </p:nvSpPr>
        <p:spPr>
          <a:xfrm>
            <a:off x="14768224" y="2803931"/>
            <a:ext cx="1854161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1.5–4 MWhth</a:t>
            </a:r>
            <a:endParaRPr lang="en-US" sz="1950" dirty="0"/>
          </a:p>
        </p:txBody>
      </p:sp>
      <p:sp>
        <p:nvSpPr>
          <p:cNvPr id="44" name="Shape 20">
            <a:extLst>
              <a:ext uri="{FF2B5EF4-FFF2-40B4-BE49-F238E27FC236}">
                <a16:creationId xmlns:a16="http://schemas.microsoft.com/office/drawing/2014/main" id="{C8462D0B-7909-8EFF-B763-6984948F6321}"/>
              </a:ext>
            </a:extLst>
          </p:cNvPr>
          <p:cNvSpPr/>
          <p:nvPr/>
        </p:nvSpPr>
        <p:spPr>
          <a:xfrm>
            <a:off x="11783684" y="3816260"/>
            <a:ext cx="4838700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537548FE-CD18-2CE6-1528-EC3CE886B4BD}"/>
              </a:ext>
            </a:extLst>
          </p:cNvPr>
          <p:cNvSpPr/>
          <p:nvPr/>
        </p:nvSpPr>
        <p:spPr>
          <a:xfrm>
            <a:off x="11783684" y="3382872"/>
            <a:ext cx="2314397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Standard container</a:t>
            </a:r>
            <a:endParaRPr lang="en-US" dirty="0"/>
          </a:p>
        </p:txBody>
      </p:sp>
      <p:sp>
        <p:nvSpPr>
          <p:cNvPr id="46" name="Text 22">
            <a:extLst>
              <a:ext uri="{FF2B5EF4-FFF2-40B4-BE49-F238E27FC236}">
                <a16:creationId xmlns:a16="http://schemas.microsoft.com/office/drawing/2014/main" id="{99D6B231-F6C3-54C0-26A7-04F9AE2BD2CE}"/>
              </a:ext>
            </a:extLst>
          </p:cNvPr>
          <p:cNvSpPr/>
          <p:nvPr/>
        </p:nvSpPr>
        <p:spPr>
          <a:xfrm>
            <a:off x="15342046" y="3369626"/>
            <a:ext cx="1280339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20-ft ISO</a:t>
            </a:r>
            <a:endParaRPr lang="en-US" sz="195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50F95356-883E-8C20-A796-B3A3E86E8053}"/>
              </a:ext>
            </a:extLst>
          </p:cNvPr>
          <p:cNvSpPr/>
          <p:nvPr/>
        </p:nvSpPr>
        <p:spPr>
          <a:xfrm>
            <a:off x="11783684" y="4381955"/>
            <a:ext cx="4838700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48" name="Text 24">
            <a:extLst>
              <a:ext uri="{FF2B5EF4-FFF2-40B4-BE49-F238E27FC236}">
                <a16:creationId xmlns:a16="http://schemas.microsoft.com/office/drawing/2014/main" id="{607787DB-5ADB-61AA-D44D-C1ED57D71AE7}"/>
              </a:ext>
            </a:extLst>
          </p:cNvPr>
          <p:cNvSpPr/>
          <p:nvPr/>
        </p:nvSpPr>
        <p:spPr>
          <a:xfrm>
            <a:off x="11783684" y="3948567"/>
            <a:ext cx="3529385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Average source–sink distance</a:t>
            </a:r>
            <a:endParaRPr lang="en-US" dirty="0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44EE49A8-8A0E-CF64-5F20-A63D6D1E57B9}"/>
              </a:ext>
            </a:extLst>
          </p:cNvPr>
          <p:cNvSpPr/>
          <p:nvPr/>
        </p:nvSpPr>
        <p:spPr>
          <a:xfrm>
            <a:off x="15675838" y="3935322"/>
            <a:ext cx="946547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7.5 km</a:t>
            </a:r>
            <a:endParaRPr lang="en-US" sz="1950" dirty="0"/>
          </a:p>
        </p:txBody>
      </p:sp>
      <p:sp>
        <p:nvSpPr>
          <p:cNvPr id="50" name="Shape 26">
            <a:extLst>
              <a:ext uri="{FF2B5EF4-FFF2-40B4-BE49-F238E27FC236}">
                <a16:creationId xmlns:a16="http://schemas.microsoft.com/office/drawing/2014/main" id="{673C8261-47EA-AF0F-A0B4-719B4C5AEA39}"/>
              </a:ext>
            </a:extLst>
          </p:cNvPr>
          <p:cNvSpPr/>
          <p:nvPr/>
        </p:nvSpPr>
        <p:spPr>
          <a:xfrm>
            <a:off x="11783684" y="4947651"/>
            <a:ext cx="4838700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067B2495-5B2D-33CD-4A4B-A41F8F2728A8}"/>
              </a:ext>
            </a:extLst>
          </p:cNvPr>
          <p:cNvSpPr/>
          <p:nvPr/>
        </p:nvSpPr>
        <p:spPr>
          <a:xfrm>
            <a:off x="11783684" y="4514264"/>
            <a:ext cx="3474765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Max economic (urban, diesel)</a:t>
            </a:r>
            <a:endParaRPr lang="en-US" dirty="0"/>
          </a:p>
        </p:txBody>
      </p:sp>
      <p:sp>
        <p:nvSpPr>
          <p:cNvPr id="52" name="Text 28">
            <a:extLst>
              <a:ext uri="{FF2B5EF4-FFF2-40B4-BE49-F238E27FC236}">
                <a16:creationId xmlns:a16="http://schemas.microsoft.com/office/drawing/2014/main" id="{D7B4C4DD-98CC-BFA4-C238-B6339161E6CF}"/>
              </a:ext>
            </a:extLst>
          </p:cNvPr>
          <p:cNvSpPr/>
          <p:nvPr/>
        </p:nvSpPr>
        <p:spPr>
          <a:xfrm>
            <a:off x="15586361" y="4501017"/>
            <a:ext cx="1036023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~20 km</a:t>
            </a:r>
            <a:endParaRPr lang="en-US" sz="1950" dirty="0"/>
          </a:p>
        </p:txBody>
      </p:sp>
      <p:sp>
        <p:nvSpPr>
          <p:cNvPr id="53" name="Shape 29">
            <a:extLst>
              <a:ext uri="{FF2B5EF4-FFF2-40B4-BE49-F238E27FC236}">
                <a16:creationId xmlns:a16="http://schemas.microsoft.com/office/drawing/2014/main" id="{0E4D0EBE-1C4B-F227-ABAD-B7B3B9EEE6E2}"/>
              </a:ext>
            </a:extLst>
          </p:cNvPr>
          <p:cNvSpPr/>
          <p:nvPr/>
        </p:nvSpPr>
        <p:spPr>
          <a:xfrm>
            <a:off x="11783684" y="5513346"/>
            <a:ext cx="4838700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54" name="Text 30">
            <a:extLst>
              <a:ext uri="{FF2B5EF4-FFF2-40B4-BE49-F238E27FC236}">
                <a16:creationId xmlns:a16="http://schemas.microsoft.com/office/drawing/2014/main" id="{624A2C55-98A4-1CCE-7230-EDB12BC5F41A}"/>
              </a:ext>
            </a:extLst>
          </p:cNvPr>
          <p:cNvSpPr/>
          <p:nvPr/>
        </p:nvSpPr>
        <p:spPr>
          <a:xfrm>
            <a:off x="11783684" y="5079959"/>
            <a:ext cx="3257997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Max economic (EV/RNG truck)</a:t>
            </a:r>
            <a:endParaRPr lang="en-US" dirty="0"/>
          </a:p>
        </p:txBody>
      </p:sp>
      <p:sp>
        <p:nvSpPr>
          <p:cNvPr id="55" name="Text 31">
            <a:extLst>
              <a:ext uri="{FF2B5EF4-FFF2-40B4-BE49-F238E27FC236}">
                <a16:creationId xmlns:a16="http://schemas.microsoft.com/office/drawing/2014/main" id="{3E254F6F-0125-5B14-1470-7FAB264FC2EB}"/>
              </a:ext>
            </a:extLst>
          </p:cNvPr>
          <p:cNvSpPr/>
          <p:nvPr/>
        </p:nvSpPr>
        <p:spPr>
          <a:xfrm>
            <a:off x="15041681" y="5066714"/>
            <a:ext cx="1580703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 to 50 km</a:t>
            </a:r>
            <a:endParaRPr lang="en-US" sz="1950" dirty="0"/>
          </a:p>
        </p:txBody>
      </p:sp>
      <p:sp>
        <p:nvSpPr>
          <p:cNvPr id="56" name="Text 32">
            <a:extLst>
              <a:ext uri="{FF2B5EF4-FFF2-40B4-BE49-F238E27FC236}">
                <a16:creationId xmlns:a16="http://schemas.microsoft.com/office/drawing/2014/main" id="{B151F2EA-ACCE-AB54-BD85-A8E456049378}"/>
              </a:ext>
            </a:extLst>
          </p:cNvPr>
          <p:cNvSpPr/>
          <p:nvPr/>
        </p:nvSpPr>
        <p:spPr>
          <a:xfrm>
            <a:off x="11783684" y="5645654"/>
            <a:ext cx="2606576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Transport energy loss</a:t>
            </a:r>
            <a:endParaRPr lang="en-US" dirty="0"/>
          </a:p>
        </p:txBody>
      </p:sp>
      <p:sp>
        <p:nvSpPr>
          <p:cNvPr id="57" name="Text 33">
            <a:extLst>
              <a:ext uri="{FF2B5EF4-FFF2-40B4-BE49-F238E27FC236}">
                <a16:creationId xmlns:a16="http://schemas.microsoft.com/office/drawing/2014/main" id="{19FEA22E-874D-6581-6C6B-6F3406A7A10E}"/>
              </a:ext>
            </a:extLst>
          </p:cNvPr>
          <p:cNvSpPr/>
          <p:nvPr/>
        </p:nvSpPr>
        <p:spPr>
          <a:xfrm>
            <a:off x="15713164" y="5632409"/>
            <a:ext cx="909221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730"/>
              </a:lnSpc>
            </a:pPr>
            <a:r>
              <a:rPr lang="en-US" sz="19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~3.5%</a:t>
            </a:r>
            <a:endParaRPr lang="en-US" sz="1950" dirty="0"/>
          </a:p>
        </p:txBody>
      </p:sp>
      <p:sp>
        <p:nvSpPr>
          <p:cNvPr id="58" name="Text 34">
            <a:extLst>
              <a:ext uri="{FF2B5EF4-FFF2-40B4-BE49-F238E27FC236}">
                <a16:creationId xmlns:a16="http://schemas.microsoft.com/office/drawing/2014/main" id="{7324A6CB-6818-5AA1-785A-CDA25B851D81}"/>
              </a:ext>
            </a:extLst>
          </p:cNvPr>
          <p:cNvSpPr/>
          <p:nvPr/>
        </p:nvSpPr>
        <p:spPr>
          <a:xfrm>
            <a:off x="11445546" y="6555291"/>
            <a:ext cx="5514975" cy="1571625"/>
          </a:xfrm>
          <a:prstGeom prst="roundRect">
            <a:avLst>
              <a:gd name="adj" fmla="val 9394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 wrap="square" lIns="228221" tIns="228221" rIns="79059" bIns="190121" rtlCol="0" anchor="t">
            <a:normAutofit/>
          </a:bodyPr>
          <a:lstStyle/>
          <a:p>
            <a:pPr>
              <a:lnSpc>
                <a:spcPts val="2700"/>
              </a:lnSpc>
            </a:pPr>
            <a:r>
              <a:rPr lang="en-US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PCM/TCM capital cost + transport = </a:t>
            </a:r>
            <a:r>
              <a:rPr lang="en-US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 60%</a:t>
            </a:r>
            <a:r>
              <a:rPr lang="en-US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of total system cost — the single biggest economic challenge.</a:t>
            </a:r>
            <a:endParaRPr lang="en-US" dirty="0"/>
          </a:p>
        </p:txBody>
      </p:sp>
      <p:pic>
        <p:nvPicPr>
          <p:cNvPr id="60" name="Immagine 59" descr="Home - THUNDER">
            <a:extLst>
              <a:ext uri="{FF2B5EF4-FFF2-40B4-BE49-F238E27FC236}">
                <a16:creationId xmlns:a16="http://schemas.microsoft.com/office/drawing/2014/main" id="{13BCDA22-CDAD-3802-7845-8DB866BE0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ACD5B-1FBF-B844-6745-E94540B8A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BB66409-D428-7384-93F5-2436CDD0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11</a:t>
            </a:fld>
            <a:endParaRPr lang="it-IT" dirty="0"/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956271A3-7977-4468-C1CF-888C33F36A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9200" y="1148655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4208C01C-7E0C-3F57-463D-D999B7863182}"/>
              </a:ext>
            </a:extLst>
          </p:cNvPr>
          <p:cNvSpPr txBox="1">
            <a:spLocks/>
          </p:cNvSpPr>
          <p:nvPr/>
        </p:nvSpPr>
        <p:spPr>
          <a:xfrm>
            <a:off x="1905000" y="914401"/>
            <a:ext cx="5750718" cy="563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40"/>
              </a:lnSpc>
            </a:pPr>
            <a:r>
              <a:rPr lang="en-US" sz="36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Examples of Case Studies</a:t>
            </a:r>
            <a:endParaRPr lang="en-US" sz="36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92B26F0-A2CE-9140-DFD8-84F34313EC2F}"/>
              </a:ext>
            </a:extLst>
          </p:cNvPr>
          <p:cNvSpPr/>
          <p:nvPr/>
        </p:nvSpPr>
        <p:spPr>
          <a:xfrm>
            <a:off x="7655720" y="990601"/>
            <a:ext cx="2677478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European Pioneers</a:t>
            </a:r>
            <a:endParaRPr lang="en-US" sz="21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56446EA3-0B5C-1E19-8860-7F5A59185E14}"/>
              </a:ext>
            </a:extLst>
          </p:cNvPr>
          <p:cNvSpPr/>
          <p:nvPr/>
        </p:nvSpPr>
        <p:spPr>
          <a:xfrm>
            <a:off x="1223963" y="1787725"/>
            <a:ext cx="7772400" cy="7275314"/>
          </a:xfrm>
          <a:prstGeom prst="roundRect">
            <a:avLst>
              <a:gd name="adj" fmla="val 2029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8FF9E0E3-E6E7-125D-4551-DD8C503D530C}"/>
              </a:ext>
            </a:extLst>
          </p:cNvPr>
          <p:cNvSpPr/>
          <p:nvPr/>
        </p:nvSpPr>
        <p:spPr>
          <a:xfrm>
            <a:off x="1533525" y="2217242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3188E799-329D-731E-1C4F-15CED53AFE12}"/>
              </a:ext>
            </a:extLst>
          </p:cNvPr>
          <p:cNvSpPr/>
          <p:nvPr/>
        </p:nvSpPr>
        <p:spPr>
          <a:xfrm>
            <a:off x="1800226" y="2097287"/>
            <a:ext cx="4413767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LaTherm – Dortmund (2009+)</a:t>
            </a:r>
            <a:endParaRPr lang="en-US" sz="21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51E6FDD1-DEA8-FBB7-DBC5-A14944A9A749}"/>
              </a:ext>
            </a:extLst>
          </p:cNvPr>
          <p:cNvSpPr/>
          <p:nvPr/>
        </p:nvSpPr>
        <p:spPr>
          <a:xfrm>
            <a:off x="1533525" y="2622947"/>
            <a:ext cx="9334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</a:t>
            </a:r>
            <a:endParaRPr lang="en-US" sz="16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A633E324-08C0-F88D-A5B6-79E63C927ED3}"/>
              </a:ext>
            </a:extLst>
          </p:cNvPr>
          <p:cNvSpPr/>
          <p:nvPr/>
        </p:nvSpPr>
        <p:spPr>
          <a:xfrm>
            <a:off x="2505076" y="2622947"/>
            <a:ext cx="625131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Waste heat from a municipal swimming pool boiler plant</a:t>
            </a:r>
            <a:endParaRPr lang="en-US" sz="165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119E5F6-79C6-EC0C-63D0-42CD42CC5BC0}"/>
              </a:ext>
            </a:extLst>
          </p:cNvPr>
          <p:cNvSpPr/>
          <p:nvPr/>
        </p:nvSpPr>
        <p:spPr>
          <a:xfrm>
            <a:off x="1533525" y="3011537"/>
            <a:ext cx="9334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</a:t>
            </a:r>
            <a:endParaRPr lang="en-US" sz="16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7C3684D3-4F7C-40EE-7D6B-0F61D07705B5}"/>
              </a:ext>
            </a:extLst>
          </p:cNvPr>
          <p:cNvSpPr/>
          <p:nvPr/>
        </p:nvSpPr>
        <p:spPr>
          <a:xfrm>
            <a:off x="2505075" y="3011537"/>
            <a:ext cx="3954423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Sodium acetate trihydrate (58.5 °C)</a:t>
            </a:r>
            <a:endParaRPr lang="en-US" sz="1650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EEB6D7C7-E640-C755-0EEB-FDAB48FB4526}"/>
              </a:ext>
            </a:extLst>
          </p:cNvPr>
          <p:cNvSpPr/>
          <p:nvPr/>
        </p:nvSpPr>
        <p:spPr>
          <a:xfrm>
            <a:off x="1533525" y="3400128"/>
            <a:ext cx="9715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Distance</a:t>
            </a:r>
            <a:endParaRPr lang="en-US" sz="165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9603CB44-A67C-F3D9-A554-79E852480BB9}"/>
              </a:ext>
            </a:extLst>
          </p:cNvPr>
          <p:cNvSpPr/>
          <p:nvPr/>
        </p:nvSpPr>
        <p:spPr>
          <a:xfrm>
            <a:off x="2505076" y="3400128"/>
            <a:ext cx="3439895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~9 km · 2.5 MWh per container</a:t>
            </a:r>
            <a:endParaRPr lang="en-US" sz="1650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6CB8D76F-1629-9160-7857-34E4C2DC6384}"/>
              </a:ext>
            </a:extLst>
          </p:cNvPr>
          <p:cNvSpPr/>
          <p:nvPr/>
        </p:nvSpPr>
        <p:spPr>
          <a:xfrm>
            <a:off x="1533525" y="3788718"/>
            <a:ext cx="9334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Impact</a:t>
            </a:r>
            <a:endParaRPr lang="en-US" sz="165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C8A90093-CDB8-4A2F-58A0-F2E7D913A806}"/>
              </a:ext>
            </a:extLst>
          </p:cNvPr>
          <p:cNvSpPr/>
          <p:nvPr/>
        </p:nvSpPr>
        <p:spPr>
          <a:xfrm>
            <a:off x="2505076" y="3788718"/>
            <a:ext cx="6367178" cy="62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First commercial delivery Nov 2009; launched the HoW commercial concept</a:t>
            </a:r>
            <a:endParaRPr lang="en-US" sz="1650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EE126F8A-A4D8-6ACD-9641-25DA9FEF00DE}"/>
              </a:ext>
            </a:extLst>
          </p:cNvPr>
          <p:cNvSpPr/>
          <p:nvPr/>
        </p:nvSpPr>
        <p:spPr>
          <a:xfrm>
            <a:off x="1524000" y="4366915"/>
            <a:ext cx="7153275" cy="864692"/>
          </a:xfrm>
          <a:prstGeom prst="roundRect">
            <a:avLst>
              <a:gd name="adj" fmla="val 11015"/>
            </a:avLst>
          </a:prstGeom>
          <a:solidFill>
            <a:srgbClr val="F4F5EF"/>
          </a:solidFill>
          <a:ln/>
        </p:spPr>
        <p:txBody>
          <a:bodyPr wrap="square" lIns="124502" tIns="124502" rIns="0" bIns="86402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i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German school case: biomass boiler surplus heat → school district, ~10 km, similar PCM</a:t>
            </a:r>
            <a:endParaRPr lang="en-US" sz="1575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F8122C73-803C-9917-FB11-173D933270C7}"/>
              </a:ext>
            </a:extLst>
          </p:cNvPr>
          <p:cNvSpPr/>
          <p:nvPr/>
        </p:nvSpPr>
        <p:spPr>
          <a:xfrm>
            <a:off x="9305925" y="1782962"/>
            <a:ext cx="7762875" cy="7284839"/>
          </a:xfrm>
          <a:prstGeom prst="roundRect">
            <a:avLst>
              <a:gd name="adj" fmla="val 2092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BB66DE19-AB9C-1B4C-014C-122E2921154D}"/>
              </a:ext>
            </a:extLst>
          </p:cNvPr>
          <p:cNvSpPr/>
          <p:nvPr/>
        </p:nvSpPr>
        <p:spPr>
          <a:xfrm>
            <a:off x="9610725" y="2207717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6B46EEFC-5BC9-2EEE-34EC-E539DC0BFD05}"/>
              </a:ext>
            </a:extLst>
          </p:cNvPr>
          <p:cNvSpPr/>
          <p:nvPr/>
        </p:nvSpPr>
        <p:spPr>
          <a:xfrm>
            <a:off x="9877425" y="2087762"/>
            <a:ext cx="4375368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TransHeat / Alfred Schneider</a:t>
            </a:r>
            <a:endParaRPr lang="en-US" sz="21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42030D91-207B-ABFA-6F93-3D247762E3B6}"/>
              </a:ext>
            </a:extLst>
          </p:cNvPr>
          <p:cNvSpPr/>
          <p:nvPr/>
        </p:nvSpPr>
        <p:spPr>
          <a:xfrm>
            <a:off x="9610725" y="2613422"/>
            <a:ext cx="7367874" cy="91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Industrial-grade containers supplied to food industry clients (incl. LSG Sky Chefs). Focused on </a:t>
            </a: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barium hydroxide octahydrate (78 °C)</a:t>
            </a:r>
            <a:r>
              <a:rPr lang="en-US" sz="165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as PCM — higher temperature, suited for industrial process heat.</a:t>
            </a:r>
            <a:endParaRPr lang="en-US" sz="1650" dirty="0"/>
          </a:p>
        </p:txBody>
      </p:sp>
      <p:sp>
        <p:nvSpPr>
          <p:cNvPr id="28" name="Shape 18">
            <a:extLst>
              <a:ext uri="{FF2B5EF4-FFF2-40B4-BE49-F238E27FC236}">
                <a16:creationId xmlns:a16="http://schemas.microsoft.com/office/drawing/2014/main" id="{1964DA4F-3683-ED83-04DF-15DDB5FA4CFC}"/>
              </a:ext>
            </a:extLst>
          </p:cNvPr>
          <p:cNvSpPr/>
          <p:nvPr/>
        </p:nvSpPr>
        <p:spPr>
          <a:xfrm>
            <a:off x="9610725" y="3645843"/>
            <a:ext cx="7153275" cy="598140"/>
          </a:xfrm>
          <a:prstGeom prst="roundRect">
            <a:avLst>
              <a:gd name="adj" fmla="val 15924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9" name="Text 19">
            <a:extLst>
              <a:ext uri="{FF2B5EF4-FFF2-40B4-BE49-F238E27FC236}">
                <a16:creationId xmlns:a16="http://schemas.microsoft.com/office/drawing/2014/main" id="{0CB38174-FD7E-CDC8-A0B7-12B9D2AB6481}"/>
              </a:ext>
            </a:extLst>
          </p:cNvPr>
          <p:cNvSpPr/>
          <p:nvPr/>
        </p:nvSpPr>
        <p:spPr>
          <a:xfrm>
            <a:off x="9763126" y="3798243"/>
            <a:ext cx="174789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Container types</a:t>
            </a:r>
            <a:endParaRPr lang="en-US" sz="1650" dirty="0"/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0D8089BF-6DB8-863D-B29B-132BC3B10E8C}"/>
              </a:ext>
            </a:extLst>
          </p:cNvPr>
          <p:cNvSpPr/>
          <p:nvPr/>
        </p:nvSpPr>
        <p:spPr>
          <a:xfrm>
            <a:off x="14521160" y="3798243"/>
            <a:ext cx="2090441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310"/>
              </a:lnSpc>
            </a:pPr>
            <a:r>
              <a:rPr lang="en-US" sz="16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sizes up to 40-ft</a:t>
            </a:r>
            <a:endParaRPr lang="en-US" sz="1650" dirty="0"/>
          </a:p>
        </p:txBody>
      </p:sp>
      <p:sp>
        <p:nvSpPr>
          <p:cNvPr id="61" name="Shape 21">
            <a:extLst>
              <a:ext uri="{FF2B5EF4-FFF2-40B4-BE49-F238E27FC236}">
                <a16:creationId xmlns:a16="http://schemas.microsoft.com/office/drawing/2014/main" id="{BEB7D614-2B16-8687-0C84-8F215BA22024}"/>
              </a:ext>
            </a:extLst>
          </p:cNvPr>
          <p:cNvSpPr/>
          <p:nvPr/>
        </p:nvSpPr>
        <p:spPr>
          <a:xfrm>
            <a:off x="9610725" y="4339233"/>
            <a:ext cx="7153275" cy="598140"/>
          </a:xfrm>
          <a:prstGeom prst="roundRect">
            <a:avLst>
              <a:gd name="adj" fmla="val 15924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6C6F6374-7F37-7E97-4AB3-3E6724B79DAF}"/>
              </a:ext>
            </a:extLst>
          </p:cNvPr>
          <p:cNvSpPr/>
          <p:nvPr/>
        </p:nvSpPr>
        <p:spPr>
          <a:xfrm>
            <a:off x="9763125" y="4491633"/>
            <a:ext cx="2128302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Temperature range</a:t>
            </a:r>
            <a:endParaRPr lang="en-US" sz="1650" dirty="0"/>
          </a:p>
        </p:txBody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5C991767-93F6-3600-ED31-93FCD37CF249}"/>
              </a:ext>
            </a:extLst>
          </p:cNvPr>
          <p:cNvSpPr/>
          <p:nvPr/>
        </p:nvSpPr>
        <p:spPr>
          <a:xfrm>
            <a:off x="15370553" y="4491633"/>
            <a:ext cx="124104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58–120 °C</a:t>
            </a:r>
            <a:endParaRPr lang="en-US" sz="1650" dirty="0"/>
          </a:p>
        </p:txBody>
      </p:sp>
      <p:sp>
        <p:nvSpPr>
          <p:cNvPr id="64" name="Shape 24">
            <a:extLst>
              <a:ext uri="{FF2B5EF4-FFF2-40B4-BE49-F238E27FC236}">
                <a16:creationId xmlns:a16="http://schemas.microsoft.com/office/drawing/2014/main" id="{98007D72-86FE-741F-49C0-51A34C780B17}"/>
              </a:ext>
            </a:extLst>
          </p:cNvPr>
          <p:cNvSpPr/>
          <p:nvPr/>
        </p:nvSpPr>
        <p:spPr>
          <a:xfrm>
            <a:off x="9610725" y="5032623"/>
            <a:ext cx="7153275" cy="598140"/>
          </a:xfrm>
          <a:prstGeom prst="roundRect">
            <a:avLst>
              <a:gd name="adj" fmla="val 15924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5" name="Text 25">
            <a:extLst>
              <a:ext uri="{FF2B5EF4-FFF2-40B4-BE49-F238E27FC236}">
                <a16:creationId xmlns:a16="http://schemas.microsoft.com/office/drawing/2014/main" id="{347BA58B-175A-DA5F-5CF5-81CB56A9345E}"/>
              </a:ext>
            </a:extLst>
          </p:cNvPr>
          <p:cNvSpPr/>
          <p:nvPr/>
        </p:nvSpPr>
        <p:spPr>
          <a:xfrm>
            <a:off x="9763126" y="5185023"/>
            <a:ext cx="1432679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Market focus</a:t>
            </a:r>
            <a:endParaRPr lang="en-US" sz="1650" dirty="0"/>
          </a:p>
        </p:txBody>
      </p:sp>
      <p:sp>
        <p:nvSpPr>
          <p:cNvPr id="66" name="Text 26">
            <a:extLst>
              <a:ext uri="{FF2B5EF4-FFF2-40B4-BE49-F238E27FC236}">
                <a16:creationId xmlns:a16="http://schemas.microsoft.com/office/drawing/2014/main" id="{24849DA4-82B8-DA9D-58D3-6532ED94AF9C}"/>
              </a:ext>
            </a:extLst>
          </p:cNvPr>
          <p:cNvSpPr/>
          <p:nvPr/>
        </p:nvSpPr>
        <p:spPr>
          <a:xfrm>
            <a:off x="13395126" y="5185023"/>
            <a:ext cx="3216474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2310"/>
              </a:lnSpc>
            </a:pPr>
            <a:r>
              <a:rPr lang="en-US" sz="16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Food, hospital, agro sectors</a:t>
            </a:r>
            <a:endParaRPr lang="en-US" sz="1650" dirty="0"/>
          </a:p>
        </p:txBody>
      </p:sp>
      <p:sp>
        <p:nvSpPr>
          <p:cNvPr id="67" name="Text 27">
            <a:extLst>
              <a:ext uri="{FF2B5EF4-FFF2-40B4-BE49-F238E27FC236}">
                <a16:creationId xmlns:a16="http://schemas.microsoft.com/office/drawing/2014/main" id="{86AE29F6-D57C-7F43-8C73-29D114B7EC42}"/>
              </a:ext>
            </a:extLst>
          </p:cNvPr>
          <p:cNvSpPr/>
          <p:nvPr/>
        </p:nvSpPr>
        <p:spPr>
          <a:xfrm>
            <a:off x="9610725" y="5783164"/>
            <a:ext cx="7367874" cy="597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→ Demonstrated that different PCMs can expand the addressable temperature window</a:t>
            </a:r>
            <a:endParaRPr lang="en-US" sz="1575" dirty="0"/>
          </a:p>
        </p:txBody>
      </p:sp>
      <p:pic>
        <p:nvPicPr>
          <p:cNvPr id="69" name="Immagine 68" descr="Home - THUNDER">
            <a:extLst>
              <a:ext uri="{FF2B5EF4-FFF2-40B4-BE49-F238E27FC236}">
                <a16:creationId xmlns:a16="http://schemas.microsoft.com/office/drawing/2014/main" id="{D7E912FB-54A3-45CC-B9BB-3DB24014B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25F22BF2-9C5E-E765-3A7C-07260BC99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737" y="4937373"/>
            <a:ext cx="4766192" cy="4000197"/>
          </a:xfrm>
          <a:prstGeom prst="rect">
            <a:avLst/>
          </a:prstGeom>
        </p:spPr>
      </p:pic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ED55712A-0E05-F4FA-4A88-79E27C694A25}"/>
              </a:ext>
            </a:extLst>
          </p:cNvPr>
          <p:cNvSpPr txBox="1"/>
          <p:nvPr/>
        </p:nvSpPr>
        <p:spPr>
          <a:xfrm>
            <a:off x="132227" y="9053346"/>
            <a:ext cx="1175920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100" dirty="0">
                <a:hlinkClick r:id="rId5"/>
              </a:rPr>
              <a:t>https://www.umweltinnovationsprogramm.de/projekte/mobile-trassenlose-waermeversorgung</a:t>
            </a:r>
            <a:r>
              <a:rPr lang="it-IT" sz="2100" dirty="0"/>
              <a:t> </a:t>
            </a:r>
          </a:p>
        </p:txBody>
      </p:sp>
      <p:pic>
        <p:nvPicPr>
          <p:cNvPr id="75" name="Immagine 74">
            <a:extLst>
              <a:ext uri="{FF2B5EF4-FFF2-40B4-BE49-F238E27FC236}">
                <a16:creationId xmlns:a16="http://schemas.microsoft.com/office/drawing/2014/main" id="{BE2456C3-5C15-0C7B-2C02-38AB418934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8933" y="6277128"/>
            <a:ext cx="3781620" cy="26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56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F7C98-67F1-4F1E-CA72-3C4836AC3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C442E25-E888-A989-0C14-E50CBF291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12</a:t>
            </a:fld>
            <a:endParaRPr lang="it-IT" dirty="0"/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A7EE76AE-377B-AA9B-26A7-FCA8AF33A9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9200" y="1148655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91A2A0B5-82E3-E1B4-AAF3-42433C2ECF64}"/>
              </a:ext>
            </a:extLst>
          </p:cNvPr>
          <p:cNvSpPr txBox="1">
            <a:spLocks/>
          </p:cNvSpPr>
          <p:nvPr/>
        </p:nvSpPr>
        <p:spPr>
          <a:xfrm>
            <a:off x="1905000" y="914401"/>
            <a:ext cx="5750718" cy="563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40"/>
              </a:lnSpc>
            </a:pPr>
            <a:r>
              <a:rPr lang="en-US" sz="36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Examples of Case Studies</a:t>
            </a:r>
            <a:endParaRPr lang="en-US" sz="36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7CBCBBEF-3D2C-AD6A-CE9A-DC860E7BA8ED}"/>
              </a:ext>
            </a:extLst>
          </p:cNvPr>
          <p:cNvSpPr/>
          <p:nvPr/>
        </p:nvSpPr>
        <p:spPr>
          <a:xfrm>
            <a:off x="7655720" y="990601"/>
            <a:ext cx="4139804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Scandinavian Research Pilots</a:t>
            </a:r>
            <a:endParaRPr lang="en-US" sz="21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C893DA21-D70D-950A-BF05-817873773119}"/>
              </a:ext>
            </a:extLst>
          </p:cNvPr>
          <p:cNvSpPr/>
          <p:nvPr/>
        </p:nvSpPr>
        <p:spPr>
          <a:xfrm>
            <a:off x="1223963" y="1787725"/>
            <a:ext cx="7762875" cy="7275314"/>
          </a:xfrm>
          <a:prstGeom prst="roundRect">
            <a:avLst>
              <a:gd name="adj" fmla="val 2029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E0C0C4CC-28C8-7001-D87B-C2C3DBA09454}"/>
              </a:ext>
            </a:extLst>
          </p:cNvPr>
          <p:cNvSpPr/>
          <p:nvPr/>
        </p:nvSpPr>
        <p:spPr>
          <a:xfrm>
            <a:off x="1533525" y="2337197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B212A288-06AE-AD9D-1079-74E76782475D}"/>
              </a:ext>
            </a:extLst>
          </p:cNvPr>
          <p:cNvSpPr/>
          <p:nvPr/>
        </p:nvSpPr>
        <p:spPr>
          <a:xfrm>
            <a:off x="1800225" y="2097287"/>
            <a:ext cx="5104566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KTH – Sandviken / Högbo (2013–15)</a:t>
            </a:r>
            <a:endParaRPr lang="en-US" sz="195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F7A694E-99B4-C0F5-625A-CD4097A54BA0}"/>
              </a:ext>
            </a:extLst>
          </p:cNvPr>
          <p:cNvSpPr/>
          <p:nvPr/>
        </p:nvSpPr>
        <p:spPr>
          <a:xfrm>
            <a:off x="1800225" y="2443907"/>
            <a:ext cx="510456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Swedish Energy Agency · "Heat on Wheels" project</a:t>
            </a:r>
            <a:endParaRPr lang="en-US" sz="15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2AE2669-0375-E81F-F0AD-AA740A7C5EC2}"/>
              </a:ext>
            </a:extLst>
          </p:cNvPr>
          <p:cNvSpPr/>
          <p:nvPr/>
        </p:nvSpPr>
        <p:spPr>
          <a:xfrm>
            <a:off x="1533525" y="2863007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</a:t>
            </a:r>
            <a:endParaRPr lang="en-US" sz="165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D7A2BB41-3AF7-DF14-3066-54BFBA85862B}"/>
              </a:ext>
            </a:extLst>
          </p:cNvPr>
          <p:cNvSpPr/>
          <p:nvPr/>
        </p:nvSpPr>
        <p:spPr>
          <a:xfrm>
            <a:off x="2409825" y="2863007"/>
            <a:ext cx="5861268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Sandvik steel plant + Stora Enso Fors Bruk paper mill</a:t>
            </a:r>
            <a:endParaRPr lang="en-US" sz="16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8A83881C-5682-1CEB-05E7-CA87DABC2413}"/>
              </a:ext>
            </a:extLst>
          </p:cNvPr>
          <p:cNvSpPr/>
          <p:nvPr/>
        </p:nvSpPr>
        <p:spPr>
          <a:xfrm>
            <a:off x="1533525" y="3251597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Sink</a:t>
            </a:r>
            <a:endParaRPr lang="en-US" sz="1650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695A3FAD-4013-C774-9924-7DF4496977A4}"/>
              </a:ext>
            </a:extLst>
          </p:cNvPr>
          <p:cNvSpPr/>
          <p:nvPr/>
        </p:nvSpPr>
        <p:spPr>
          <a:xfrm>
            <a:off x="2409825" y="3251597"/>
            <a:ext cx="4011216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GävleEnergi district heating network</a:t>
            </a:r>
            <a:endParaRPr lang="en-US" sz="165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91056D8A-8D34-C331-237D-407306F63B4E}"/>
              </a:ext>
            </a:extLst>
          </p:cNvPr>
          <p:cNvSpPr/>
          <p:nvPr/>
        </p:nvSpPr>
        <p:spPr>
          <a:xfrm>
            <a:off x="1533525" y="3640187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</a:t>
            </a:r>
            <a:endParaRPr lang="en-US" sz="1650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96E5861F-59F2-66E4-E640-9892FE2F5255}"/>
              </a:ext>
            </a:extLst>
          </p:cNvPr>
          <p:cNvSpPr/>
          <p:nvPr/>
        </p:nvSpPr>
        <p:spPr>
          <a:xfrm>
            <a:off x="2409825" y="3640187"/>
            <a:ext cx="65722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Erythritol (C₄H₁₀O₄, melting 118 °C) — high-energy latent storage</a:t>
            </a:r>
            <a:endParaRPr lang="en-US" sz="165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E11BA5ED-ED29-A9B6-EEAB-A16CD3EBB496}"/>
              </a:ext>
            </a:extLst>
          </p:cNvPr>
          <p:cNvSpPr/>
          <p:nvPr/>
        </p:nvSpPr>
        <p:spPr>
          <a:xfrm>
            <a:off x="1533526" y="4028778"/>
            <a:ext cx="96143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Distance</a:t>
            </a:r>
            <a:endParaRPr lang="en-US" sz="1650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2C050458-9AB6-6F93-FE2B-11F59F494A53}"/>
              </a:ext>
            </a:extLst>
          </p:cNvPr>
          <p:cNvSpPr/>
          <p:nvPr/>
        </p:nvSpPr>
        <p:spPr>
          <a:xfrm>
            <a:off x="2494955" y="4028778"/>
            <a:ext cx="2382263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7.6 km (Högbo route)</a:t>
            </a:r>
            <a:endParaRPr lang="en-US" sz="1650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841D9B9A-5C53-A53F-7F45-5330F261ED84}"/>
              </a:ext>
            </a:extLst>
          </p:cNvPr>
          <p:cNvSpPr/>
          <p:nvPr/>
        </p:nvSpPr>
        <p:spPr>
          <a:xfrm>
            <a:off x="1533525" y="4474519"/>
            <a:ext cx="7143750" cy="1984772"/>
          </a:xfrm>
          <a:prstGeom prst="roundRect">
            <a:avLst>
              <a:gd name="adj" fmla="val 5759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7031D992-8884-0139-97CB-D8820256F217}"/>
              </a:ext>
            </a:extLst>
          </p:cNvPr>
          <p:cNvSpPr/>
          <p:nvPr/>
        </p:nvSpPr>
        <p:spPr>
          <a:xfrm>
            <a:off x="1724026" y="4665018"/>
            <a:ext cx="696563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kern="0" spc="75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LCOH RANGE</a:t>
            </a:r>
            <a:endParaRPr lang="en-US" sz="1500" dirty="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E6596DC3-BC35-BD4A-81C5-6927AC44D17F}"/>
              </a:ext>
            </a:extLst>
          </p:cNvPr>
          <p:cNvSpPr/>
          <p:nvPr/>
        </p:nvSpPr>
        <p:spPr>
          <a:xfrm>
            <a:off x="1675663" y="5026969"/>
            <a:ext cx="3320939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470</a:t>
            </a:r>
            <a:endParaRPr lang="en-US" sz="21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C3066D3F-624C-2869-0E72-EBEC4435AB7B}"/>
              </a:ext>
            </a:extLst>
          </p:cNvPr>
          <p:cNvSpPr/>
          <p:nvPr/>
        </p:nvSpPr>
        <p:spPr>
          <a:xfrm>
            <a:off x="1675663" y="5400229"/>
            <a:ext cx="3320939" cy="278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1890"/>
              </a:lnSpc>
            </a:pPr>
            <a:r>
              <a:rPr lang="en-US" sz="135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SEK/MWh (best)</a:t>
            </a:r>
            <a:endParaRPr lang="en-US" sz="1350" dirty="0"/>
          </a:p>
        </p:txBody>
      </p:sp>
      <p:sp>
        <p:nvSpPr>
          <p:cNvPr id="28" name="Shape 18">
            <a:extLst>
              <a:ext uri="{FF2B5EF4-FFF2-40B4-BE49-F238E27FC236}">
                <a16:creationId xmlns:a16="http://schemas.microsoft.com/office/drawing/2014/main" id="{AAFC1460-8E6B-1DF9-F182-1E07A34EB661}"/>
              </a:ext>
            </a:extLst>
          </p:cNvPr>
          <p:cNvSpPr/>
          <p:nvPr/>
        </p:nvSpPr>
        <p:spPr>
          <a:xfrm>
            <a:off x="5100638" y="5026969"/>
            <a:ext cx="9525" cy="613172"/>
          </a:xfrm>
          <a:prstGeom prst="rect">
            <a:avLst/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2D90E565-3134-8116-1405-8C7C1A193E3E}"/>
              </a:ext>
            </a:extLst>
          </p:cNvPr>
          <p:cNvSpPr/>
          <p:nvPr/>
        </p:nvSpPr>
        <p:spPr>
          <a:xfrm>
            <a:off x="5214200" y="5026969"/>
            <a:ext cx="3320939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1 380</a:t>
            </a:r>
            <a:endParaRPr lang="en-US" sz="2100" dirty="0"/>
          </a:p>
        </p:txBody>
      </p:sp>
      <p:sp>
        <p:nvSpPr>
          <p:cNvPr id="53" name="Text 20">
            <a:extLst>
              <a:ext uri="{FF2B5EF4-FFF2-40B4-BE49-F238E27FC236}">
                <a16:creationId xmlns:a16="http://schemas.microsoft.com/office/drawing/2014/main" id="{43C8BFD1-4039-4DAB-6F73-355E7D849BD3}"/>
              </a:ext>
            </a:extLst>
          </p:cNvPr>
          <p:cNvSpPr/>
          <p:nvPr/>
        </p:nvSpPr>
        <p:spPr>
          <a:xfrm>
            <a:off x="5214200" y="5400229"/>
            <a:ext cx="3320939" cy="278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1890"/>
              </a:lnSpc>
            </a:pPr>
            <a:r>
              <a:rPr lang="en-US" sz="135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SEK/MWh (worst)</a:t>
            </a:r>
            <a:endParaRPr lang="en-US" sz="1350" dirty="0"/>
          </a:p>
        </p:txBody>
      </p:sp>
      <p:sp>
        <p:nvSpPr>
          <p:cNvPr id="54" name="Text 21">
            <a:extLst>
              <a:ext uri="{FF2B5EF4-FFF2-40B4-BE49-F238E27FC236}">
                <a16:creationId xmlns:a16="http://schemas.microsoft.com/office/drawing/2014/main" id="{DE44B514-EB8D-D0DD-DA3F-30FC1A5D7DC0}"/>
              </a:ext>
            </a:extLst>
          </p:cNvPr>
          <p:cNvSpPr/>
          <p:nvPr/>
        </p:nvSpPr>
        <p:spPr>
          <a:xfrm>
            <a:off x="1724026" y="5735390"/>
            <a:ext cx="696563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Competitive when heat purchase price ≥ 300 SEK/MWh and containers &gt; 5 trips/week</a:t>
            </a:r>
            <a:endParaRPr lang="en-US" sz="1500" dirty="0"/>
          </a:p>
        </p:txBody>
      </p:sp>
      <p:sp>
        <p:nvSpPr>
          <p:cNvPr id="55" name="Shape 22">
            <a:extLst>
              <a:ext uri="{FF2B5EF4-FFF2-40B4-BE49-F238E27FC236}">
                <a16:creationId xmlns:a16="http://schemas.microsoft.com/office/drawing/2014/main" id="{1A4F6C50-9792-21BC-CA45-A589C25DC27F}"/>
              </a:ext>
            </a:extLst>
          </p:cNvPr>
          <p:cNvSpPr/>
          <p:nvPr/>
        </p:nvSpPr>
        <p:spPr>
          <a:xfrm>
            <a:off x="9301163" y="1787725"/>
            <a:ext cx="7762875" cy="7275314"/>
          </a:xfrm>
          <a:prstGeom prst="roundRect">
            <a:avLst>
              <a:gd name="adj" fmla="val 2029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56" name="Shape 23">
            <a:extLst>
              <a:ext uri="{FF2B5EF4-FFF2-40B4-BE49-F238E27FC236}">
                <a16:creationId xmlns:a16="http://schemas.microsoft.com/office/drawing/2014/main" id="{52E1C77B-FFD6-5C49-85A4-DB9ADC7F003F}"/>
              </a:ext>
            </a:extLst>
          </p:cNvPr>
          <p:cNvSpPr/>
          <p:nvPr/>
        </p:nvSpPr>
        <p:spPr>
          <a:xfrm>
            <a:off x="9610725" y="2337197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7" name="Text 24">
            <a:extLst>
              <a:ext uri="{FF2B5EF4-FFF2-40B4-BE49-F238E27FC236}">
                <a16:creationId xmlns:a16="http://schemas.microsoft.com/office/drawing/2014/main" id="{CDDC97C4-DEB1-F88A-9472-07403ADC0278}"/>
              </a:ext>
            </a:extLst>
          </p:cNvPr>
          <p:cNvSpPr/>
          <p:nvPr/>
        </p:nvSpPr>
        <p:spPr>
          <a:xfrm>
            <a:off x="9877426" y="2097287"/>
            <a:ext cx="4524137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Wang / Mälardalen – Årla (2010)</a:t>
            </a:r>
            <a:endParaRPr lang="en-US" sz="1950" dirty="0"/>
          </a:p>
        </p:txBody>
      </p:sp>
      <p:sp>
        <p:nvSpPr>
          <p:cNvPr id="58" name="Text 25">
            <a:extLst>
              <a:ext uri="{FF2B5EF4-FFF2-40B4-BE49-F238E27FC236}">
                <a16:creationId xmlns:a16="http://schemas.microsoft.com/office/drawing/2014/main" id="{C497BEEE-4C6C-34E4-7CCC-1EC70A30D38D}"/>
              </a:ext>
            </a:extLst>
          </p:cNvPr>
          <p:cNvSpPr/>
          <p:nvPr/>
        </p:nvSpPr>
        <p:spPr>
          <a:xfrm>
            <a:off x="9877425" y="2443907"/>
            <a:ext cx="388321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PhD thesis · Mälardalen University</a:t>
            </a:r>
            <a:endParaRPr lang="en-US" sz="1500" dirty="0"/>
          </a:p>
        </p:txBody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233B2732-9BF4-A863-EEC4-4719250A3F8A}"/>
              </a:ext>
            </a:extLst>
          </p:cNvPr>
          <p:cNvSpPr/>
          <p:nvPr/>
        </p:nvSpPr>
        <p:spPr>
          <a:xfrm>
            <a:off x="9610725" y="2863007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1E3A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</a:t>
            </a:r>
            <a:endParaRPr lang="en-US" sz="1650" dirty="0"/>
          </a:p>
        </p:txBody>
      </p:sp>
      <p:sp>
        <p:nvSpPr>
          <p:cNvPr id="60" name="Text 27">
            <a:extLst>
              <a:ext uri="{FF2B5EF4-FFF2-40B4-BE49-F238E27FC236}">
                <a16:creationId xmlns:a16="http://schemas.microsoft.com/office/drawing/2014/main" id="{8EB4777D-6F3E-AD59-5FD0-9F91AF01C949}"/>
              </a:ext>
            </a:extLst>
          </p:cNvPr>
          <p:cNvSpPr/>
          <p:nvPr/>
        </p:nvSpPr>
        <p:spPr>
          <a:xfrm>
            <a:off x="10487025" y="2863007"/>
            <a:ext cx="2829639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CHP district heating plant</a:t>
            </a:r>
            <a:endParaRPr lang="en-US" sz="1650" dirty="0"/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23DB53B4-4026-7484-AFA6-DB635A0664F2}"/>
              </a:ext>
            </a:extLst>
          </p:cNvPr>
          <p:cNvSpPr/>
          <p:nvPr/>
        </p:nvSpPr>
        <p:spPr>
          <a:xfrm>
            <a:off x="9610725" y="3251597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1E3A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</a:t>
            </a:r>
            <a:endParaRPr lang="en-US" sz="1650" dirty="0"/>
          </a:p>
        </p:txBody>
      </p:sp>
      <p:sp>
        <p:nvSpPr>
          <p:cNvPr id="62" name="Text 29">
            <a:extLst>
              <a:ext uri="{FF2B5EF4-FFF2-40B4-BE49-F238E27FC236}">
                <a16:creationId xmlns:a16="http://schemas.microsoft.com/office/drawing/2014/main" id="{B3E17FDB-F1D8-60D2-25B3-981428AE62AF}"/>
              </a:ext>
            </a:extLst>
          </p:cNvPr>
          <p:cNvSpPr/>
          <p:nvPr/>
        </p:nvSpPr>
        <p:spPr>
          <a:xfrm>
            <a:off x="10487026" y="3251597"/>
            <a:ext cx="6455474" cy="62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Polyethylene glycol (PEG) / expanded graphite composite — enhanced thermal conductivity</a:t>
            </a:r>
            <a:endParaRPr lang="en-US" sz="1650" dirty="0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0D7A8259-6D3E-F036-C66E-EB4C446F5A71}"/>
              </a:ext>
            </a:extLst>
          </p:cNvPr>
          <p:cNvSpPr/>
          <p:nvPr/>
        </p:nvSpPr>
        <p:spPr>
          <a:xfrm>
            <a:off x="9610725" y="3933528"/>
            <a:ext cx="8382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1E3A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Sink</a:t>
            </a:r>
            <a:endParaRPr lang="en-US" sz="1650" dirty="0"/>
          </a:p>
        </p:txBody>
      </p:sp>
      <p:sp>
        <p:nvSpPr>
          <p:cNvPr id="64" name="Text 31">
            <a:extLst>
              <a:ext uri="{FF2B5EF4-FFF2-40B4-BE49-F238E27FC236}">
                <a16:creationId xmlns:a16="http://schemas.microsoft.com/office/drawing/2014/main" id="{E2EA7D7E-06C0-CA2B-01D0-B3FCB08CD9D4}"/>
              </a:ext>
            </a:extLst>
          </p:cNvPr>
          <p:cNvSpPr/>
          <p:nvPr/>
        </p:nvSpPr>
        <p:spPr>
          <a:xfrm>
            <a:off x="10487025" y="3933528"/>
            <a:ext cx="657225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Isolated buildings and small industrial users outside DHN coverage</a:t>
            </a:r>
            <a:endParaRPr lang="en-US" sz="1650" dirty="0"/>
          </a:p>
        </p:txBody>
      </p:sp>
      <p:sp>
        <p:nvSpPr>
          <p:cNvPr id="65" name="Shape 32">
            <a:extLst>
              <a:ext uri="{FF2B5EF4-FFF2-40B4-BE49-F238E27FC236}">
                <a16:creationId xmlns:a16="http://schemas.microsoft.com/office/drawing/2014/main" id="{9E5D0ABF-DE85-AED3-6725-746BE3FB40D1}"/>
              </a:ext>
            </a:extLst>
          </p:cNvPr>
          <p:cNvSpPr/>
          <p:nvPr/>
        </p:nvSpPr>
        <p:spPr>
          <a:xfrm>
            <a:off x="9610725" y="4379268"/>
            <a:ext cx="7143750" cy="1996083"/>
          </a:xfrm>
          <a:prstGeom prst="roundRect">
            <a:avLst>
              <a:gd name="adj" fmla="val 5726"/>
            </a:avLst>
          </a:prstGeom>
          <a:solidFill>
            <a:srgbClr val="F4F5E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6" name="Text 33">
            <a:extLst>
              <a:ext uri="{FF2B5EF4-FFF2-40B4-BE49-F238E27FC236}">
                <a16:creationId xmlns:a16="http://schemas.microsoft.com/office/drawing/2014/main" id="{1AB76DA0-CD18-44F2-7579-5ADF907720B6}"/>
              </a:ext>
            </a:extLst>
          </p:cNvPr>
          <p:cNvSpPr/>
          <p:nvPr/>
        </p:nvSpPr>
        <p:spPr>
          <a:xfrm>
            <a:off x="9801226" y="4569768"/>
            <a:ext cx="696563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contributions</a:t>
            </a:r>
            <a:endParaRPr lang="en-US" sz="1500" dirty="0"/>
          </a:p>
        </p:txBody>
      </p:sp>
      <p:sp>
        <p:nvSpPr>
          <p:cNvPr id="67" name="Text 34">
            <a:extLst>
              <a:ext uri="{FF2B5EF4-FFF2-40B4-BE49-F238E27FC236}">
                <a16:creationId xmlns:a16="http://schemas.microsoft.com/office/drawing/2014/main" id="{FEEB0343-A0F2-7E9C-2D3A-3D33417BD0E6}"/>
              </a:ext>
            </a:extLst>
          </p:cNvPr>
          <p:cNvSpPr/>
          <p:nvPr/>
        </p:nvSpPr>
        <p:spPr>
          <a:xfrm>
            <a:off x="9801226" y="4912668"/>
            <a:ext cx="6965633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→ First systematic M-TES simulation model for distributed heating</a:t>
            </a:r>
            <a:endParaRPr lang="en-US" sz="1575" dirty="0"/>
          </a:p>
        </p:txBody>
      </p:sp>
      <p:sp>
        <p:nvSpPr>
          <p:cNvPr id="68" name="Text 35">
            <a:extLst>
              <a:ext uri="{FF2B5EF4-FFF2-40B4-BE49-F238E27FC236}">
                <a16:creationId xmlns:a16="http://schemas.microsoft.com/office/drawing/2014/main" id="{F658EA34-0157-3DED-C0CF-02ABB941D00E}"/>
              </a:ext>
            </a:extLst>
          </p:cNvPr>
          <p:cNvSpPr/>
          <p:nvPr/>
        </p:nvSpPr>
        <p:spPr>
          <a:xfrm>
            <a:off x="9801226" y="5268814"/>
            <a:ext cx="6965633" cy="597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→ Showed PEG/EG composite triples effective thermal conductivity vs pure PEG</a:t>
            </a:r>
            <a:endParaRPr lang="en-US" sz="1575" dirty="0"/>
          </a:p>
        </p:txBody>
      </p:sp>
      <p:sp>
        <p:nvSpPr>
          <p:cNvPr id="69" name="Text 36">
            <a:extLst>
              <a:ext uri="{FF2B5EF4-FFF2-40B4-BE49-F238E27FC236}">
                <a16:creationId xmlns:a16="http://schemas.microsoft.com/office/drawing/2014/main" id="{1B7F854D-2780-E28F-B3A6-07778111AC4A}"/>
              </a:ext>
            </a:extLst>
          </p:cNvPr>
          <p:cNvSpPr/>
          <p:nvPr/>
        </p:nvSpPr>
        <p:spPr>
          <a:xfrm>
            <a:off x="9801226" y="5904905"/>
            <a:ext cx="6965633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→ Validated that M-TES is economic up to ~30 km with efficient heat loading</a:t>
            </a:r>
            <a:endParaRPr lang="en-US" sz="1575" dirty="0"/>
          </a:p>
        </p:txBody>
      </p:sp>
      <p:sp>
        <p:nvSpPr>
          <p:cNvPr id="70" name="Text 37">
            <a:extLst>
              <a:ext uri="{FF2B5EF4-FFF2-40B4-BE49-F238E27FC236}">
                <a16:creationId xmlns:a16="http://schemas.microsoft.com/office/drawing/2014/main" id="{55D19B7B-B3D2-8891-DD2C-0EFA98917EF8}"/>
              </a:ext>
            </a:extLst>
          </p:cNvPr>
          <p:cNvSpPr/>
          <p:nvPr/>
        </p:nvSpPr>
        <p:spPr>
          <a:xfrm>
            <a:off x="9610726" y="6527751"/>
            <a:ext cx="7358063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i="1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Sweden alone estimates ~10 TWh/year of recoverable industrial waste heat</a:t>
            </a:r>
            <a:endParaRPr lang="en-US" sz="1575" dirty="0"/>
          </a:p>
        </p:txBody>
      </p:sp>
      <p:pic>
        <p:nvPicPr>
          <p:cNvPr id="72" name="Immagine 71" descr="Home - THUNDER">
            <a:extLst>
              <a:ext uri="{FF2B5EF4-FFF2-40B4-BE49-F238E27FC236}">
                <a16:creationId xmlns:a16="http://schemas.microsoft.com/office/drawing/2014/main" id="{F21288FB-A569-CD79-83B5-EFC47C66C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pic>
        <p:nvPicPr>
          <p:cNvPr id="74" name="Immagine 73">
            <a:extLst>
              <a:ext uri="{FF2B5EF4-FFF2-40B4-BE49-F238E27FC236}">
                <a16:creationId xmlns:a16="http://schemas.microsoft.com/office/drawing/2014/main" id="{23A89D51-7708-38E1-2684-8563A0881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474" y="6567527"/>
            <a:ext cx="3971451" cy="2609811"/>
          </a:xfrm>
          <a:prstGeom prst="rect">
            <a:avLst/>
          </a:prstGeom>
        </p:spPr>
      </p:pic>
      <p:sp>
        <p:nvSpPr>
          <p:cNvPr id="75" name="Rettangolo 74">
            <a:extLst>
              <a:ext uri="{FF2B5EF4-FFF2-40B4-BE49-F238E27FC236}">
                <a16:creationId xmlns:a16="http://schemas.microsoft.com/office/drawing/2014/main" id="{80D8B35F-493D-086C-88A3-E3E44864D0C6}"/>
              </a:ext>
            </a:extLst>
          </p:cNvPr>
          <p:cNvSpPr/>
          <p:nvPr/>
        </p:nvSpPr>
        <p:spPr>
          <a:xfrm>
            <a:off x="9144000" y="7231559"/>
            <a:ext cx="8148918" cy="15026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700" b="1" i="1" dirty="0"/>
              <a:t>SCANDINAVIAN CASE STUDIES INTERESTING FOR LOW COST DHN THERMAL ENERGY</a:t>
            </a:r>
          </a:p>
        </p:txBody>
      </p:sp>
    </p:spTree>
    <p:extLst>
      <p:ext uri="{BB962C8B-B14F-4D97-AF65-F5344CB8AC3E}">
        <p14:creationId xmlns:p14="http://schemas.microsoft.com/office/powerpoint/2010/main" val="121774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5E6A8-34B1-4E35-C5AB-4DB2049E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05D145-71EF-C974-7CD4-83ECEE8E1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13</a:t>
            </a:fld>
            <a:endParaRPr lang="it-IT" dirty="0"/>
          </a:p>
        </p:txBody>
      </p:sp>
      <p:pic>
        <p:nvPicPr>
          <p:cNvPr id="4" name="Image 0" descr="rect">
            <a:extLst>
              <a:ext uri="{FF2B5EF4-FFF2-40B4-BE49-F238E27FC236}">
                <a16:creationId xmlns:a16="http://schemas.microsoft.com/office/drawing/2014/main" id="{C1D50EE0-13EC-8C6E-98C3-B630A07BD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9200" y="1148655"/>
            <a:ext cx="457200" cy="57150"/>
          </a:xfrm>
          <a:prstGeom prst="rect">
            <a:avLst/>
          </a:prstGeom>
        </p:spPr>
      </p:pic>
      <p:sp>
        <p:nvSpPr>
          <p:cNvPr id="14" name="Text 0">
            <a:extLst>
              <a:ext uri="{FF2B5EF4-FFF2-40B4-BE49-F238E27FC236}">
                <a16:creationId xmlns:a16="http://schemas.microsoft.com/office/drawing/2014/main" id="{A924C30D-22FC-A187-BDD6-93AE985077C0}"/>
              </a:ext>
            </a:extLst>
          </p:cNvPr>
          <p:cNvSpPr txBox="1">
            <a:spLocks/>
          </p:cNvSpPr>
          <p:nvPr/>
        </p:nvSpPr>
        <p:spPr>
          <a:xfrm>
            <a:off x="1905000" y="914401"/>
            <a:ext cx="5750718" cy="563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40"/>
              </a:lnSpc>
            </a:pPr>
            <a:r>
              <a:rPr lang="en-US" sz="36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Examples of Case Studies</a:t>
            </a:r>
            <a:endParaRPr lang="en-US" sz="36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4A3C3EA4-BBE0-236A-CDC5-E24CA429B7B1}"/>
              </a:ext>
            </a:extLst>
          </p:cNvPr>
          <p:cNvSpPr/>
          <p:nvPr/>
        </p:nvSpPr>
        <p:spPr>
          <a:xfrm>
            <a:off x="7655720" y="990601"/>
            <a:ext cx="3093959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Japan, Canada &amp; Italy</a:t>
            </a:r>
            <a:endParaRPr lang="en-US" sz="2100" dirty="0"/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7FE62D6B-E181-745B-B4BB-E508B17B6108}"/>
              </a:ext>
            </a:extLst>
          </p:cNvPr>
          <p:cNvSpPr/>
          <p:nvPr/>
        </p:nvSpPr>
        <p:spPr>
          <a:xfrm>
            <a:off x="1219200" y="1744862"/>
            <a:ext cx="8754714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Japan – Three National Demos (NEDO)</a:t>
            </a:r>
            <a:endParaRPr lang="en-US" dirty="0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561A2883-705C-B672-B062-E3C5203052E5}"/>
              </a:ext>
            </a:extLst>
          </p:cNvPr>
          <p:cNvSpPr/>
          <p:nvPr/>
        </p:nvSpPr>
        <p:spPr>
          <a:xfrm>
            <a:off x="1223963" y="2222004"/>
            <a:ext cx="8490198" cy="834330"/>
          </a:xfrm>
          <a:prstGeom prst="roundRect">
            <a:avLst>
              <a:gd name="adj" fmla="val 10846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21B0B9C4-3115-42B5-E520-2781549AFCE2}"/>
              </a:ext>
            </a:extLst>
          </p:cNvPr>
          <p:cNvSpPr/>
          <p:nvPr/>
        </p:nvSpPr>
        <p:spPr>
          <a:xfrm>
            <a:off x="1419225" y="2467719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890"/>
              </a:lnSpc>
            </a:pPr>
            <a:r>
              <a:rPr lang="en-US" sz="135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</a:t>
            </a:r>
            <a:endParaRPr lang="en-US" sz="1350" dirty="0"/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7D573010-114C-D405-8F81-5D6DCDD241CC}"/>
              </a:ext>
            </a:extLst>
          </p:cNvPr>
          <p:cNvSpPr/>
          <p:nvPr/>
        </p:nvSpPr>
        <p:spPr>
          <a:xfrm>
            <a:off x="1952626" y="2379167"/>
            <a:ext cx="779326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Sanyo → Aluminum factory · 20 km</a:t>
            </a:r>
            <a:endParaRPr lang="en-US" sz="1500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5DE74A2C-C0CA-55EA-E92B-B4DAECC1E6D2}"/>
              </a:ext>
            </a:extLst>
          </p:cNvPr>
          <p:cNvSpPr/>
          <p:nvPr/>
        </p:nvSpPr>
        <p:spPr>
          <a:xfrm>
            <a:off x="1952626" y="2645867"/>
            <a:ext cx="779326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PCM: erythritol · process heat recovery · first large-scale demo</a:t>
            </a:r>
            <a:endParaRPr lang="en-US" sz="1425" dirty="0"/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2616C29E-0B19-C4CC-F9B2-71EB8004F3D4}"/>
              </a:ext>
            </a:extLst>
          </p:cNvPr>
          <p:cNvSpPr/>
          <p:nvPr/>
        </p:nvSpPr>
        <p:spPr>
          <a:xfrm>
            <a:off x="1223963" y="3142059"/>
            <a:ext cx="8490198" cy="834330"/>
          </a:xfrm>
          <a:prstGeom prst="roundRect">
            <a:avLst>
              <a:gd name="adj" fmla="val 10846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8B7098CE-2AEF-AD92-1A16-ABFD929E3B2A}"/>
              </a:ext>
            </a:extLst>
          </p:cNvPr>
          <p:cNvSpPr/>
          <p:nvPr/>
        </p:nvSpPr>
        <p:spPr>
          <a:xfrm>
            <a:off x="1419225" y="3387774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890"/>
              </a:lnSpc>
            </a:pPr>
            <a:r>
              <a:rPr lang="en-US" sz="135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</a:t>
            </a:r>
            <a:endParaRPr lang="en-US" sz="1350" dirty="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98205A0F-4DC2-D956-716E-D18C64AD9360}"/>
              </a:ext>
            </a:extLst>
          </p:cNvPr>
          <p:cNvSpPr/>
          <p:nvPr/>
        </p:nvSpPr>
        <p:spPr>
          <a:xfrm>
            <a:off x="1952626" y="3299222"/>
            <a:ext cx="779326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Sewage sludge → Air conditioning · 2.5 km</a:t>
            </a:r>
            <a:endParaRPr lang="en-US" sz="150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2D65F231-9317-2981-1755-7192E5360B8E}"/>
              </a:ext>
            </a:extLst>
          </p:cNvPr>
          <p:cNvSpPr/>
          <p:nvPr/>
        </p:nvSpPr>
        <p:spPr>
          <a:xfrm>
            <a:off x="1952626" y="3565922"/>
            <a:ext cx="779326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Absorption chiller + M-TES · precursor of </a:t>
            </a:r>
            <a:r>
              <a:rPr lang="en-US" sz="1425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Cold on Wheels</a:t>
            </a:r>
            <a:endParaRPr lang="en-US" sz="1425" dirty="0"/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F1E4DC1D-B4B9-04A0-2B7F-A5C786C8B4FD}"/>
              </a:ext>
            </a:extLst>
          </p:cNvPr>
          <p:cNvSpPr/>
          <p:nvPr/>
        </p:nvSpPr>
        <p:spPr>
          <a:xfrm>
            <a:off x="1223963" y="4062116"/>
            <a:ext cx="8490198" cy="834330"/>
          </a:xfrm>
          <a:prstGeom prst="roundRect">
            <a:avLst>
              <a:gd name="adj" fmla="val 10846"/>
            </a:avLst>
          </a:prstGeom>
          <a:solidFill>
            <a:srgbClr val="FFFFFF"/>
          </a:solidFill>
          <a:ln w="635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9EC3516B-64AF-1B13-56FA-841F1EB9683A}"/>
              </a:ext>
            </a:extLst>
          </p:cNvPr>
          <p:cNvSpPr/>
          <p:nvPr/>
        </p:nvSpPr>
        <p:spPr>
          <a:xfrm>
            <a:off x="1419225" y="4307831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114300" y="0"/>
                </a:lnTo>
                <a:arcTo wR="114300" hR="114300" stAng="16200000" swAng="5400000"/>
                <a:lnTo>
                  <a:pt x="228600" y="114300"/>
                </a:lnTo>
                <a:arcTo wR="114300" hR="114300" stAng="0" swAng="5400000"/>
                <a:lnTo>
                  <a:pt x="114300" y="2286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890"/>
              </a:lnSpc>
            </a:pPr>
            <a:r>
              <a:rPr lang="en-US" sz="135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III</a:t>
            </a:r>
            <a:endParaRPr lang="en-US" sz="135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CC8D84B8-1082-0CAB-3433-12F95B1E7636}"/>
              </a:ext>
            </a:extLst>
          </p:cNvPr>
          <p:cNvSpPr/>
          <p:nvPr/>
        </p:nvSpPr>
        <p:spPr>
          <a:xfrm>
            <a:off x="1952626" y="4219278"/>
            <a:ext cx="779326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Furnace → Neighboring factory · 3 km</a:t>
            </a:r>
            <a:endParaRPr lang="en-US" sz="1500" dirty="0"/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7D9F5994-3D0E-F78D-1E28-85297AA2A286}"/>
              </a:ext>
            </a:extLst>
          </p:cNvPr>
          <p:cNvSpPr/>
          <p:nvPr/>
        </p:nvSpPr>
        <p:spPr>
          <a:xfrm>
            <a:off x="1952626" y="4485978"/>
            <a:ext cx="779326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Short-range industrial symbiosis · high utilisation rate</a:t>
            </a:r>
            <a:endParaRPr lang="en-US" sz="1425" dirty="0"/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3E674686-5C22-B61A-85E6-E70C5FE01A8D}"/>
              </a:ext>
            </a:extLst>
          </p:cNvPr>
          <p:cNvSpPr/>
          <p:nvPr/>
        </p:nvSpPr>
        <p:spPr>
          <a:xfrm>
            <a:off x="9985623" y="1744862"/>
            <a:ext cx="7083177" cy="2672507"/>
          </a:xfrm>
          <a:prstGeom prst="roundRect">
            <a:avLst>
              <a:gd name="adj" fmla="val 5703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C7036916-E839-DB27-7AE3-4D5B2721C047}"/>
              </a:ext>
            </a:extLst>
          </p:cNvPr>
          <p:cNvSpPr/>
          <p:nvPr/>
        </p:nvSpPr>
        <p:spPr>
          <a:xfrm>
            <a:off x="10252323" y="2011562"/>
            <a:ext cx="6746271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kern="0" spc="75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SURREY BC, CANADA (2021)</a:t>
            </a:r>
            <a:endParaRPr lang="en-US" sz="1650" dirty="0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EF26FA14-D935-1FBC-9DB9-B17642499AA4}"/>
              </a:ext>
            </a:extLst>
          </p:cNvPr>
          <p:cNvSpPr/>
          <p:nvPr/>
        </p:nvSpPr>
        <p:spPr>
          <a:xfrm>
            <a:off x="10252323" y="2419202"/>
            <a:ext cx="674627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Shehadeh et al. — integration of M-TES into local district energy network using diesel vs EV/RNG trucks</a:t>
            </a:r>
            <a:endParaRPr lang="en-US" sz="15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A22C38EF-BB59-55F1-0404-8C54B3FD1266}"/>
              </a:ext>
            </a:extLst>
          </p:cNvPr>
          <p:cNvSpPr/>
          <p:nvPr/>
        </p:nvSpPr>
        <p:spPr>
          <a:xfrm>
            <a:off x="10252323" y="3401169"/>
            <a:ext cx="6549777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AE4BFC1C-891A-6CFF-0D01-720539C39619}"/>
              </a:ext>
            </a:extLst>
          </p:cNvPr>
          <p:cNvSpPr/>
          <p:nvPr/>
        </p:nvSpPr>
        <p:spPr>
          <a:xfrm>
            <a:off x="10252324" y="3066902"/>
            <a:ext cx="143053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Distance range</a:t>
            </a:r>
            <a:endParaRPr lang="en-US" sz="1425" dirty="0"/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257799F7-0458-CC8C-0969-FFC13450F4AD}"/>
              </a:ext>
            </a:extLst>
          </p:cNvPr>
          <p:cNvSpPr/>
          <p:nvPr/>
        </p:nvSpPr>
        <p:spPr>
          <a:xfrm>
            <a:off x="15786974" y="3066902"/>
            <a:ext cx="101512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1995"/>
              </a:lnSpc>
            </a:pPr>
            <a:r>
              <a:rPr lang="en-US" sz="142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15–45 km</a:t>
            </a:r>
            <a:endParaRPr lang="en-US" sz="1425" dirty="0"/>
          </a:p>
        </p:txBody>
      </p:sp>
      <p:sp>
        <p:nvSpPr>
          <p:cNvPr id="45" name="Shape 21">
            <a:extLst>
              <a:ext uri="{FF2B5EF4-FFF2-40B4-BE49-F238E27FC236}">
                <a16:creationId xmlns:a16="http://schemas.microsoft.com/office/drawing/2014/main" id="{FCDDD6DB-7420-01AE-74ED-E06883AB3653}"/>
              </a:ext>
            </a:extLst>
          </p:cNvPr>
          <p:cNvSpPr/>
          <p:nvPr/>
        </p:nvSpPr>
        <p:spPr>
          <a:xfrm>
            <a:off x="10252323" y="3816399"/>
            <a:ext cx="6549777" cy="0"/>
          </a:xfrm>
          <a:prstGeom prst="line">
            <a:avLst/>
          </a:prstGeom>
          <a:noFill/>
          <a:ln w="6350">
            <a:solidFill>
              <a:srgbClr val="1E3A50"/>
            </a:solidFill>
            <a:prstDash val="solid"/>
          </a:ln>
        </p:spPr>
        <p:txBody>
          <a:bodyPr/>
          <a:lstStyle/>
          <a:p>
            <a:endParaRPr lang="it-IT" sz="2700"/>
          </a:p>
        </p:txBody>
      </p:sp>
      <p:sp>
        <p:nvSpPr>
          <p:cNvPr id="46" name="Text 22">
            <a:extLst>
              <a:ext uri="{FF2B5EF4-FFF2-40B4-BE49-F238E27FC236}">
                <a16:creationId xmlns:a16="http://schemas.microsoft.com/office/drawing/2014/main" id="{3820352B-4692-A783-D2C6-0D289D642E00}"/>
              </a:ext>
            </a:extLst>
          </p:cNvPr>
          <p:cNvSpPr/>
          <p:nvPr/>
        </p:nvSpPr>
        <p:spPr>
          <a:xfrm>
            <a:off x="10252323" y="3482132"/>
            <a:ext cx="1397853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LCOTE (diesel)</a:t>
            </a:r>
            <a:endParaRPr lang="en-US" sz="1425" dirty="0"/>
          </a:p>
        </p:txBody>
      </p:sp>
      <p:sp>
        <p:nvSpPr>
          <p:cNvPr id="47" name="Text 23">
            <a:extLst>
              <a:ext uri="{FF2B5EF4-FFF2-40B4-BE49-F238E27FC236}">
                <a16:creationId xmlns:a16="http://schemas.microsoft.com/office/drawing/2014/main" id="{FF287891-AE34-7196-3BF7-097EA471587E}"/>
              </a:ext>
            </a:extLst>
          </p:cNvPr>
          <p:cNvSpPr/>
          <p:nvPr/>
        </p:nvSpPr>
        <p:spPr>
          <a:xfrm>
            <a:off x="14678621" y="3482132"/>
            <a:ext cx="212348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1995"/>
              </a:lnSpc>
            </a:pPr>
            <a:r>
              <a:rPr lang="en-US" sz="1425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$42–$110 CAD/MWh</a:t>
            </a:r>
            <a:endParaRPr lang="en-US" sz="1425" dirty="0"/>
          </a:p>
        </p:txBody>
      </p:sp>
      <p:sp>
        <p:nvSpPr>
          <p:cNvPr id="48" name="Text 24">
            <a:extLst>
              <a:ext uri="{FF2B5EF4-FFF2-40B4-BE49-F238E27FC236}">
                <a16:creationId xmlns:a16="http://schemas.microsoft.com/office/drawing/2014/main" id="{213EDF53-05A0-BCA2-4935-C159C520F5A9}"/>
              </a:ext>
            </a:extLst>
          </p:cNvPr>
          <p:cNvSpPr/>
          <p:nvPr/>
        </p:nvSpPr>
        <p:spPr>
          <a:xfrm>
            <a:off x="10252324" y="3897362"/>
            <a:ext cx="180504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EV/RNG advantage</a:t>
            </a:r>
            <a:endParaRPr lang="en-US" sz="1425" dirty="0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BD89A518-26BB-20C3-A5E1-C35A7DE0CC02}"/>
              </a:ext>
            </a:extLst>
          </p:cNvPr>
          <p:cNvSpPr/>
          <p:nvPr/>
        </p:nvSpPr>
        <p:spPr>
          <a:xfrm>
            <a:off x="14173557" y="3897362"/>
            <a:ext cx="2628543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1995"/>
              </a:lnSpc>
            </a:pPr>
            <a:r>
              <a:rPr lang="en-US" sz="142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+20 km range &amp; lower CO₂</a:t>
            </a:r>
            <a:endParaRPr lang="en-US" sz="1425" dirty="0"/>
          </a:p>
        </p:txBody>
      </p:sp>
      <p:sp>
        <p:nvSpPr>
          <p:cNvPr id="50" name="Shape 26">
            <a:extLst>
              <a:ext uri="{FF2B5EF4-FFF2-40B4-BE49-F238E27FC236}">
                <a16:creationId xmlns:a16="http://schemas.microsoft.com/office/drawing/2014/main" id="{38714930-3147-22D5-8736-FC9BB001ABE7}"/>
              </a:ext>
            </a:extLst>
          </p:cNvPr>
          <p:cNvSpPr/>
          <p:nvPr/>
        </p:nvSpPr>
        <p:spPr>
          <a:xfrm>
            <a:off x="9985623" y="4569768"/>
            <a:ext cx="7083177" cy="2350740"/>
          </a:xfrm>
          <a:prstGeom prst="roundRect">
            <a:avLst>
              <a:gd name="adj" fmla="val 6483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D4E2B24F-1B67-CDF4-DA89-1B05976A7968}"/>
              </a:ext>
            </a:extLst>
          </p:cNvPr>
          <p:cNvSpPr/>
          <p:nvPr/>
        </p:nvSpPr>
        <p:spPr>
          <a:xfrm>
            <a:off x="10252323" y="4836468"/>
            <a:ext cx="6746271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A2A Life Ventures (Italy)</a:t>
            </a:r>
            <a:endParaRPr lang="en-US" sz="1650" dirty="0"/>
          </a:p>
        </p:txBody>
      </p:sp>
      <p:sp>
        <p:nvSpPr>
          <p:cNvPr id="71" name="Text 28">
            <a:extLst>
              <a:ext uri="{FF2B5EF4-FFF2-40B4-BE49-F238E27FC236}">
                <a16:creationId xmlns:a16="http://schemas.microsoft.com/office/drawing/2014/main" id="{94AFC8A6-A9F0-1EEA-E3EB-3EB846715911}"/>
              </a:ext>
            </a:extLst>
          </p:cNvPr>
          <p:cNvSpPr/>
          <p:nvPr/>
        </p:nvSpPr>
        <p:spPr>
          <a:xfrm>
            <a:off x="10252323" y="5225058"/>
            <a:ext cx="6746271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First Italian integrated open-innovation company (launched 2025) backed by A2A multiutility — manages both district heating networks and industrial heat plants.</a:t>
            </a:r>
            <a:endParaRPr lang="en-US" sz="1500" dirty="0"/>
          </a:p>
        </p:txBody>
      </p:sp>
      <p:sp>
        <p:nvSpPr>
          <p:cNvPr id="72" name="Text 29">
            <a:extLst>
              <a:ext uri="{FF2B5EF4-FFF2-40B4-BE49-F238E27FC236}">
                <a16:creationId xmlns:a16="http://schemas.microsoft.com/office/drawing/2014/main" id="{A303173D-CCD2-18CF-B378-1F8BBB371771}"/>
              </a:ext>
            </a:extLst>
          </p:cNvPr>
          <p:cNvSpPr/>
          <p:nvPr/>
        </p:nvSpPr>
        <p:spPr>
          <a:xfrm>
            <a:off x="10252323" y="6120408"/>
            <a:ext cx="674627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→ Ideal HoW testbed: source + sink + logistics integration under one umbrella</a:t>
            </a:r>
            <a:endParaRPr lang="en-US" sz="1500" dirty="0"/>
          </a:p>
        </p:txBody>
      </p:sp>
      <p:pic>
        <p:nvPicPr>
          <p:cNvPr id="74" name="Immagine 73" descr="Home - THUNDER">
            <a:extLst>
              <a:ext uri="{FF2B5EF4-FFF2-40B4-BE49-F238E27FC236}">
                <a16:creationId xmlns:a16="http://schemas.microsoft.com/office/drawing/2014/main" id="{D27C7D92-C23A-95F8-F02F-776562A0C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pic>
        <p:nvPicPr>
          <p:cNvPr id="76" name="Immagine 75">
            <a:extLst>
              <a:ext uri="{FF2B5EF4-FFF2-40B4-BE49-F238E27FC236}">
                <a16:creationId xmlns:a16="http://schemas.microsoft.com/office/drawing/2014/main" id="{12511A39-85B4-EF60-E1B5-747E63E33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159" y="5097755"/>
            <a:ext cx="5347560" cy="4274846"/>
          </a:xfrm>
          <a:prstGeom prst="rect">
            <a:avLst/>
          </a:prstGeom>
        </p:spPr>
      </p:pic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F51B28BA-EE0C-A4AF-B1BD-5E30498C41C5}"/>
              </a:ext>
            </a:extLst>
          </p:cNvPr>
          <p:cNvSpPr txBox="1"/>
          <p:nvPr/>
        </p:nvSpPr>
        <p:spPr>
          <a:xfrm>
            <a:off x="8203721" y="7867799"/>
            <a:ext cx="107787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hlinkClick r:id="rId5"/>
              </a:rPr>
              <a:t>https://www.sciencedirect.com/science/article/pii/S0378778822007083</a:t>
            </a:r>
            <a:r>
              <a:rPr lang="it-IT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80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9DBF-4663-CBFA-4F94-4CD2F59F7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2739D58-C5E5-0829-8395-4D85E66F4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14</a:t>
            </a:fld>
            <a:endParaRPr lang="it-IT" dirty="0"/>
          </a:p>
        </p:txBody>
      </p:sp>
      <p:pic>
        <p:nvPicPr>
          <p:cNvPr id="3" name="Image 0" descr="rect">
            <a:extLst>
              <a:ext uri="{FF2B5EF4-FFF2-40B4-BE49-F238E27FC236}">
                <a16:creationId xmlns:a16="http://schemas.microsoft.com/office/drawing/2014/main" id="{4844D9DF-7383-AEE5-1661-4A411E957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9200" y="1148655"/>
            <a:ext cx="457200" cy="5715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BBF86607-3783-0DDA-A653-825E89353339}"/>
              </a:ext>
            </a:extLst>
          </p:cNvPr>
          <p:cNvSpPr txBox="1">
            <a:spLocks/>
          </p:cNvSpPr>
          <p:nvPr/>
        </p:nvSpPr>
        <p:spPr>
          <a:xfrm>
            <a:off x="1905000" y="914401"/>
            <a:ext cx="3547020" cy="563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40"/>
              </a:lnSpc>
            </a:pPr>
            <a:r>
              <a:rPr lang="en-US" sz="3600" b="1">
                <a:solidFill>
                  <a:schemeClr val="tx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Cold on Wheels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2F7BF04-EF8D-4DCA-2602-4AB86552A74F}"/>
              </a:ext>
            </a:extLst>
          </p:cNvPr>
          <p:cNvSpPr/>
          <p:nvPr/>
        </p:nvSpPr>
        <p:spPr>
          <a:xfrm>
            <a:off x="5452021" y="990601"/>
            <a:ext cx="4349651" cy="411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940"/>
              </a:lnSpc>
            </a:pPr>
            <a:r>
              <a:rPr lang="en-US" sz="210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cooling analogue of M-TES</a:t>
            </a:r>
            <a:endParaRPr lang="en-US" sz="21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F55637A7-438A-521B-EB05-02197118401C}"/>
              </a:ext>
            </a:extLst>
          </p:cNvPr>
          <p:cNvSpPr/>
          <p:nvPr/>
        </p:nvSpPr>
        <p:spPr>
          <a:xfrm>
            <a:off x="1219200" y="1782962"/>
            <a:ext cx="7772400" cy="1929705"/>
          </a:xfrm>
          <a:prstGeom prst="roundRect">
            <a:avLst>
              <a:gd name="adj" fmla="val 7898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613BE0B3-1656-D0AF-B927-4EB46CDFFC0E}"/>
              </a:ext>
            </a:extLst>
          </p:cNvPr>
          <p:cNvSpPr/>
          <p:nvPr/>
        </p:nvSpPr>
        <p:spPr>
          <a:xfrm>
            <a:off x="1485900" y="2049662"/>
            <a:ext cx="7456170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b="1" kern="0" spc="75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CONCEPT</a:t>
            </a:r>
            <a:endParaRPr lang="en-US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994A64D-17DE-5234-4BA9-C24A6B5468C7}"/>
              </a:ext>
            </a:extLst>
          </p:cNvPr>
          <p:cNvSpPr/>
          <p:nvPr/>
        </p:nvSpPr>
        <p:spPr>
          <a:xfrm>
            <a:off x="1485900" y="2502992"/>
            <a:ext cx="7456170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475"/>
              </a:lnSpc>
            </a:pPr>
            <a:r>
              <a:rPr lang="en-US" sz="165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Instead of transporting heat, transport </a:t>
            </a:r>
            <a:r>
              <a:rPr lang="en-US" sz="1650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coldness</a:t>
            </a:r>
            <a:r>
              <a:rPr lang="en-US" sz="1650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containers charged with cold PCMs are delivered to cooling demand points — replacing or supplementing chiller installations.</a:t>
            </a:r>
            <a:endParaRPr lang="en-US" sz="165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75E53537-0139-A6AB-E22B-152854C24104}"/>
              </a:ext>
            </a:extLst>
          </p:cNvPr>
          <p:cNvSpPr/>
          <p:nvPr/>
        </p:nvSpPr>
        <p:spPr>
          <a:xfrm>
            <a:off x="1219200" y="3903167"/>
            <a:ext cx="7772400" cy="1978968"/>
          </a:xfrm>
          <a:prstGeom prst="roundRect">
            <a:avLst>
              <a:gd name="adj" fmla="val 7701"/>
            </a:avLst>
          </a:pr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55515CDF-936F-2F45-3883-8D599EFF6DC7}"/>
              </a:ext>
            </a:extLst>
          </p:cNvPr>
          <p:cNvSpPr/>
          <p:nvPr/>
        </p:nvSpPr>
        <p:spPr>
          <a:xfrm>
            <a:off x="1485900" y="4169867"/>
            <a:ext cx="7456170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b="1" kern="0" spc="75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COLD STORAGE MATERIALS</a:t>
            </a:r>
            <a:endParaRPr lang="en-US" dirty="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579F8580-9292-398C-F95A-F4E7638477C8}"/>
              </a:ext>
            </a:extLst>
          </p:cNvPr>
          <p:cNvSpPr/>
          <p:nvPr/>
        </p:nvSpPr>
        <p:spPr>
          <a:xfrm>
            <a:off x="1485900" y="4724996"/>
            <a:ext cx="76200" cy="7620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A4711FAB-416B-4C18-272A-0FC6EFBE5116}"/>
              </a:ext>
            </a:extLst>
          </p:cNvPr>
          <p:cNvSpPr/>
          <p:nvPr/>
        </p:nvSpPr>
        <p:spPr>
          <a:xfrm>
            <a:off x="1676400" y="4623197"/>
            <a:ext cx="7315200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Ice / water slurries</a:t>
            </a:r>
            <a:r>
              <a:rPr lang="en-US" sz="157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0 °C, highest latent heat (333 kJ/kg), lowest cost</a:t>
            </a:r>
            <a:endParaRPr lang="en-US" sz="1575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03A1D8EB-1BA7-E3D4-D134-8092647E8284}"/>
              </a:ext>
            </a:extLst>
          </p:cNvPr>
          <p:cNvSpPr/>
          <p:nvPr/>
        </p:nvSpPr>
        <p:spPr>
          <a:xfrm>
            <a:off x="1485900" y="5081141"/>
            <a:ext cx="76200" cy="7620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406AAF5D-A6D9-22DA-735B-27A610346B09}"/>
              </a:ext>
            </a:extLst>
          </p:cNvPr>
          <p:cNvSpPr/>
          <p:nvPr/>
        </p:nvSpPr>
        <p:spPr>
          <a:xfrm>
            <a:off x="1676400" y="4979343"/>
            <a:ext cx="7094280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Eutectic salt solutions</a:t>
            </a:r>
            <a:r>
              <a:rPr lang="en-US" sz="157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–20 to –5 °C, food &amp; pharma cold chains</a:t>
            </a:r>
            <a:endParaRPr lang="en-US" sz="1575" dirty="0"/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EADF88C6-61DD-20EC-5055-9A308A074555}"/>
              </a:ext>
            </a:extLst>
          </p:cNvPr>
          <p:cNvSpPr/>
          <p:nvPr/>
        </p:nvSpPr>
        <p:spPr>
          <a:xfrm>
            <a:off x="1485900" y="5437287"/>
            <a:ext cx="76200" cy="76200"/>
          </a:xfrm>
          <a:prstGeom prst="roundRect">
            <a:avLst>
              <a:gd name="adj" fmla="val 50000"/>
            </a:avLst>
          </a:pr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1F9E1E05-9ADF-0E75-3C01-BB3F252DC938}"/>
              </a:ext>
            </a:extLst>
          </p:cNvPr>
          <p:cNvSpPr/>
          <p:nvPr/>
        </p:nvSpPr>
        <p:spPr>
          <a:xfrm>
            <a:off x="1676400" y="5335488"/>
            <a:ext cx="6735306" cy="318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Cold PCMs (organic)</a:t>
            </a:r>
            <a:r>
              <a:rPr lang="en-US" sz="157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4–15 °C range, district cooling injection</a:t>
            </a:r>
            <a:endParaRPr lang="en-US" sz="1575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8A01A46D-1802-4C56-1E46-FBEABB1EC97C}"/>
              </a:ext>
            </a:extLst>
          </p:cNvPr>
          <p:cNvSpPr/>
          <p:nvPr/>
        </p:nvSpPr>
        <p:spPr>
          <a:xfrm>
            <a:off x="9296400" y="1782962"/>
            <a:ext cx="8005572" cy="35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520"/>
              </a:lnSpc>
            </a:pPr>
            <a:r>
              <a:rPr lang="en-US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applications &amp; examples</a:t>
            </a:r>
            <a:endParaRPr lang="en-US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4509C41C-CCF7-9A04-B60B-9533C827CA24}"/>
              </a:ext>
            </a:extLst>
          </p:cNvPr>
          <p:cNvSpPr/>
          <p:nvPr/>
        </p:nvSpPr>
        <p:spPr>
          <a:xfrm>
            <a:off x="9296400" y="2293442"/>
            <a:ext cx="7772400" cy="1302990"/>
          </a:xfrm>
          <a:prstGeom prst="roundRect">
            <a:avLst>
              <a:gd name="adj" fmla="val 877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5D3729C2-BA4A-B9BD-67B0-2956A9CC0ACC}"/>
              </a:ext>
            </a:extLst>
          </p:cNvPr>
          <p:cNvSpPr/>
          <p:nvPr/>
        </p:nvSpPr>
        <p:spPr>
          <a:xfrm>
            <a:off x="9525000" y="2502992"/>
            <a:ext cx="7534656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Japan Demo II — Absorption Chiller</a:t>
            </a:r>
            <a:endParaRPr lang="en-US" sz="1650" dirty="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5561D048-25D4-CDED-0F50-1A305CF8AAFA}"/>
              </a:ext>
            </a:extLst>
          </p:cNvPr>
          <p:cNvSpPr/>
          <p:nvPr/>
        </p:nvSpPr>
        <p:spPr>
          <a:xfrm>
            <a:off x="9525000" y="2853482"/>
            <a:ext cx="7534656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Sewage waste heat drives absorption chiller → cold stored in M-TES container → air conditioning delivery at 2.5 km. Proof-of-concept for "cold from waste heat."</a:t>
            </a:r>
            <a:endParaRPr lang="en-US" sz="1500" dirty="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4A72A13-CE72-8D3F-5BBF-1F68CB8795CB}"/>
              </a:ext>
            </a:extLst>
          </p:cNvPr>
          <p:cNvSpPr/>
          <p:nvPr/>
        </p:nvSpPr>
        <p:spPr>
          <a:xfrm>
            <a:off x="9296400" y="3710732"/>
            <a:ext cx="7772400" cy="1302990"/>
          </a:xfrm>
          <a:prstGeom prst="roundRect">
            <a:avLst>
              <a:gd name="adj" fmla="val 877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F7A1B033-DA6A-553E-3032-491049B00347}"/>
              </a:ext>
            </a:extLst>
          </p:cNvPr>
          <p:cNvSpPr/>
          <p:nvPr/>
        </p:nvSpPr>
        <p:spPr>
          <a:xfrm>
            <a:off x="9525000" y="3920282"/>
            <a:ext cx="7534656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Pharma &amp; food cold chain</a:t>
            </a:r>
            <a:endParaRPr lang="en-US" sz="1650" dirty="0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B2964B4C-4858-E6CF-BD47-E406EB1F6DF3}"/>
              </a:ext>
            </a:extLst>
          </p:cNvPr>
          <p:cNvSpPr/>
          <p:nvPr/>
        </p:nvSpPr>
        <p:spPr>
          <a:xfrm>
            <a:off x="9525000" y="4270772"/>
            <a:ext cx="7534656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Companies (va-Q-tec, Cryoport) already commercialise insulated PCM containers for pharma logistics. M-TES extends this to bulk district-scale cold delivery.</a:t>
            </a:r>
            <a:endParaRPr lang="en-US" sz="1500" dirty="0"/>
          </a:p>
        </p:txBody>
      </p:sp>
      <p:sp>
        <p:nvSpPr>
          <p:cNvPr id="53" name="Shape 20">
            <a:extLst>
              <a:ext uri="{FF2B5EF4-FFF2-40B4-BE49-F238E27FC236}">
                <a16:creationId xmlns:a16="http://schemas.microsoft.com/office/drawing/2014/main" id="{6852CB73-EB71-8A7E-5F15-BF15A95CFB0C}"/>
              </a:ext>
            </a:extLst>
          </p:cNvPr>
          <p:cNvSpPr/>
          <p:nvPr/>
        </p:nvSpPr>
        <p:spPr>
          <a:xfrm>
            <a:off x="9296400" y="5128022"/>
            <a:ext cx="7772400" cy="1302990"/>
          </a:xfrm>
          <a:prstGeom prst="roundRect">
            <a:avLst>
              <a:gd name="adj" fmla="val 877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4" name="Text 21">
            <a:extLst>
              <a:ext uri="{FF2B5EF4-FFF2-40B4-BE49-F238E27FC236}">
                <a16:creationId xmlns:a16="http://schemas.microsoft.com/office/drawing/2014/main" id="{959FB734-38B9-A835-5597-455B34EDA066}"/>
              </a:ext>
            </a:extLst>
          </p:cNvPr>
          <p:cNvSpPr/>
          <p:nvPr/>
        </p:nvSpPr>
        <p:spPr>
          <a:xfrm>
            <a:off x="9525000" y="5337572"/>
            <a:ext cx="7534656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District Cooling Networks</a:t>
            </a:r>
            <a:endParaRPr lang="en-US" sz="1650" dirty="0"/>
          </a:p>
        </p:txBody>
      </p:sp>
      <p:sp>
        <p:nvSpPr>
          <p:cNvPr id="55" name="Text 22">
            <a:extLst>
              <a:ext uri="{FF2B5EF4-FFF2-40B4-BE49-F238E27FC236}">
                <a16:creationId xmlns:a16="http://schemas.microsoft.com/office/drawing/2014/main" id="{2283A599-81F2-0C81-F226-20B8CEB69AA6}"/>
              </a:ext>
            </a:extLst>
          </p:cNvPr>
          <p:cNvSpPr/>
          <p:nvPr/>
        </p:nvSpPr>
        <p:spPr>
          <a:xfrm>
            <a:off x="9525000" y="5688062"/>
            <a:ext cx="7534656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Urban areas with peak summer cooling demand. Mobile cold storage can top up district cooling networks without extending underground pipe infrastructure.</a:t>
            </a:r>
            <a:endParaRPr lang="en-US" sz="1500" dirty="0"/>
          </a:p>
        </p:txBody>
      </p:sp>
      <p:sp>
        <p:nvSpPr>
          <p:cNvPr id="56" name="Text 23">
            <a:extLst>
              <a:ext uri="{FF2B5EF4-FFF2-40B4-BE49-F238E27FC236}">
                <a16:creationId xmlns:a16="http://schemas.microsoft.com/office/drawing/2014/main" id="{B2E83C63-69ED-3154-1C93-CDCA25902595}"/>
              </a:ext>
            </a:extLst>
          </p:cNvPr>
          <p:cNvSpPr/>
          <p:nvPr/>
        </p:nvSpPr>
        <p:spPr>
          <a:xfrm>
            <a:off x="9296400" y="6621512"/>
            <a:ext cx="7772400" cy="1258937"/>
          </a:xfrm>
          <a:prstGeom prst="roundRect">
            <a:avLst>
              <a:gd name="adj" fmla="val 9079"/>
            </a:avLst>
          </a:prstGeom>
          <a:solidFill>
            <a:srgbClr val="E8943A"/>
          </a:solidFill>
          <a:ln/>
        </p:spPr>
        <p:txBody>
          <a:bodyPr wrap="square" lIns="195123" tIns="176073" rIns="0" bIns="137973" rtlCol="0" anchor="t">
            <a:normAutofit/>
          </a:bodyPr>
          <a:lstStyle/>
          <a:p>
            <a:pPr>
              <a:lnSpc>
                <a:spcPts val="2205"/>
              </a:lnSpc>
            </a:pPr>
            <a:r>
              <a:rPr lang="en-US" sz="1575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Same success conditions as HoW — short distances, stable demand, low transport cost — plus refrigeration regulations for food-grade and pharmaceutical applications.</a:t>
            </a:r>
            <a:endParaRPr lang="en-US" sz="1575" dirty="0"/>
          </a:p>
        </p:txBody>
      </p:sp>
      <p:pic>
        <p:nvPicPr>
          <p:cNvPr id="58" name="Immagine 57" descr="Home - THUNDER">
            <a:extLst>
              <a:ext uri="{FF2B5EF4-FFF2-40B4-BE49-F238E27FC236}">
                <a16:creationId xmlns:a16="http://schemas.microsoft.com/office/drawing/2014/main" id="{5577BE13-0EA0-7565-03B1-7C9C1A9AB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F4C121CD-F21C-DBBE-3EAF-CB7DB6DAF845}"/>
              </a:ext>
            </a:extLst>
          </p:cNvPr>
          <p:cNvSpPr txBox="1"/>
          <p:nvPr/>
        </p:nvSpPr>
        <p:spPr>
          <a:xfrm>
            <a:off x="3617523" y="8498469"/>
            <a:ext cx="113577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dirty="0">
                <a:hlinkClick r:id="rId4"/>
              </a:rPr>
              <a:t>https://www.sciencedirect.com/science/article/pii/S2352152X26009904</a:t>
            </a:r>
            <a:r>
              <a:rPr lang="it-IT" sz="2700" dirty="0"/>
              <a:t> </a:t>
            </a: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11D8ED5F-EC72-CC53-D33C-38085B62FCEC}"/>
              </a:ext>
            </a:extLst>
          </p:cNvPr>
          <p:cNvSpPr/>
          <p:nvPr/>
        </p:nvSpPr>
        <p:spPr>
          <a:xfrm>
            <a:off x="969594" y="7009444"/>
            <a:ext cx="8148918" cy="571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700" b="1" i="1" dirty="0"/>
              <a:t>LIMITED REAL CASES/EXPERIMENTAL SOLUTIONS</a:t>
            </a:r>
          </a:p>
        </p:txBody>
      </p:sp>
    </p:spTree>
    <p:extLst>
      <p:ext uri="{BB962C8B-B14F-4D97-AF65-F5344CB8AC3E}">
        <p14:creationId xmlns:p14="http://schemas.microsoft.com/office/powerpoint/2010/main" val="165302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F0214-F26E-8713-2AF5-E174E1090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9F4D897-C9D9-662E-C714-8C5110C3D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92918" y="9534526"/>
            <a:ext cx="773211" cy="547688"/>
          </a:xfrm>
        </p:spPr>
        <p:txBody>
          <a:bodyPr/>
          <a:lstStyle/>
          <a:p>
            <a:fld id="{74FAD9CB-980D-4EC0-98AA-B3E25AEB3E44}" type="slidenum">
              <a:rPr lang="it-IT" smtClean="0"/>
              <a:pPr/>
              <a:t>15</a:t>
            </a:fld>
            <a:endParaRPr lang="it-IT" dirty="0"/>
          </a:p>
        </p:txBody>
      </p:sp>
      <p:pic>
        <p:nvPicPr>
          <p:cNvPr id="4" name="Image 0" descr="rect">
            <a:extLst>
              <a:ext uri="{FF2B5EF4-FFF2-40B4-BE49-F238E27FC236}">
                <a16:creationId xmlns:a16="http://schemas.microsoft.com/office/drawing/2014/main" id="{4A6BE217-AE0B-4E6B-B860-D7BC1FE3C5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9200" y="1148655"/>
            <a:ext cx="457200" cy="57150"/>
          </a:xfrm>
          <a:prstGeom prst="rect">
            <a:avLst/>
          </a:prstGeom>
        </p:spPr>
      </p:pic>
      <p:sp>
        <p:nvSpPr>
          <p:cNvPr id="14" name="Text 0">
            <a:extLst>
              <a:ext uri="{FF2B5EF4-FFF2-40B4-BE49-F238E27FC236}">
                <a16:creationId xmlns:a16="http://schemas.microsoft.com/office/drawing/2014/main" id="{71F2C080-7ED5-A84B-5495-D8E0037BB359}"/>
              </a:ext>
            </a:extLst>
          </p:cNvPr>
          <p:cNvSpPr txBox="1">
            <a:spLocks/>
          </p:cNvSpPr>
          <p:nvPr/>
        </p:nvSpPr>
        <p:spPr>
          <a:xfrm>
            <a:off x="1905001" y="914401"/>
            <a:ext cx="3878015" cy="563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40"/>
              </a:lnSpc>
            </a:pPr>
            <a:r>
              <a:rPr lang="en-US" sz="3600" b="1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When Can It Fly?</a:t>
            </a:r>
            <a:endParaRPr lang="en-US" sz="36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D20B4D6C-7920-71CE-B581-E9BF6630B999}"/>
              </a:ext>
            </a:extLst>
          </p:cNvPr>
          <p:cNvSpPr/>
          <p:nvPr/>
        </p:nvSpPr>
        <p:spPr>
          <a:xfrm>
            <a:off x="5783015" y="1003845"/>
            <a:ext cx="6153090" cy="38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30"/>
              </a:lnSpc>
            </a:pPr>
            <a:r>
              <a:rPr lang="en-US" sz="1950" dirty="0">
                <a:solidFill>
                  <a:srgbClr val="8CA0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conditions that make or break the economics</a:t>
            </a:r>
            <a:endParaRPr lang="en-US" sz="1950" dirty="0"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4E06F9B5-F473-ADC4-3554-B94FB85C80F8}"/>
              </a:ext>
            </a:extLst>
          </p:cNvPr>
          <p:cNvSpPr/>
          <p:nvPr/>
        </p:nvSpPr>
        <p:spPr>
          <a:xfrm>
            <a:off x="1219200" y="17067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274FF19C-EC79-10FE-5215-4BCC8F516C20}"/>
              </a:ext>
            </a:extLst>
          </p:cNvPr>
          <p:cNvSpPr/>
          <p:nvPr/>
        </p:nvSpPr>
        <p:spPr>
          <a:xfrm>
            <a:off x="1219200" y="17067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0A48B6F2-5E23-E217-FB7E-285464714DB5}"/>
              </a:ext>
            </a:extLst>
          </p:cNvPr>
          <p:cNvSpPr/>
          <p:nvPr/>
        </p:nvSpPr>
        <p:spPr>
          <a:xfrm>
            <a:off x="1504950" y="1910507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C9D2109E-E556-6594-4B9F-B63ECF482133}"/>
              </a:ext>
            </a:extLst>
          </p:cNvPr>
          <p:cNvSpPr/>
          <p:nvPr/>
        </p:nvSpPr>
        <p:spPr>
          <a:xfrm>
            <a:off x="1885950" y="1897262"/>
            <a:ext cx="3209151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Short source–sink distance</a:t>
            </a:r>
            <a:endParaRPr lang="en-US" sz="1650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E7AFC464-01E0-A41E-F821-3E230555D1A2}"/>
              </a:ext>
            </a:extLst>
          </p:cNvPr>
          <p:cNvSpPr/>
          <p:nvPr/>
        </p:nvSpPr>
        <p:spPr>
          <a:xfrm>
            <a:off x="1504950" y="2190602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Economic limit: </a:t>
            </a:r>
            <a:r>
              <a:rPr lang="en-US" sz="1425" b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~20 km</a:t>
            </a: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(diesel), up to </a:t>
            </a:r>
            <a:r>
              <a:rPr lang="en-US" sz="1425" b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 km</a:t>
            </a: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with EV/RNG trucks. Beyond this, transport energy &amp; cost outweigh savings. Average deployed: 7.5 km.</a:t>
            </a:r>
            <a:endParaRPr lang="en-US" sz="1425" dirty="0"/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89778555-0057-5868-0DA7-4EE4002AEBAE}"/>
              </a:ext>
            </a:extLst>
          </p:cNvPr>
          <p:cNvSpPr/>
          <p:nvPr/>
        </p:nvSpPr>
        <p:spPr>
          <a:xfrm>
            <a:off x="1219200" y="30210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75F040EB-EC65-E0F1-47BE-6AE12156EE72}"/>
              </a:ext>
            </a:extLst>
          </p:cNvPr>
          <p:cNvSpPr/>
          <p:nvPr/>
        </p:nvSpPr>
        <p:spPr>
          <a:xfrm>
            <a:off x="1219200" y="30210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2C92530A-24E9-0F10-D92C-ECA22829CDA4}"/>
              </a:ext>
            </a:extLst>
          </p:cNvPr>
          <p:cNvSpPr/>
          <p:nvPr/>
        </p:nvSpPr>
        <p:spPr>
          <a:xfrm>
            <a:off x="1504950" y="3224808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20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F2199FC3-88DE-D1EE-F191-006395D69846}"/>
              </a:ext>
            </a:extLst>
          </p:cNvPr>
          <p:cNvSpPr/>
          <p:nvPr/>
        </p:nvSpPr>
        <p:spPr>
          <a:xfrm>
            <a:off x="1885951" y="3211562"/>
            <a:ext cx="4025147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Continuous &amp; predictable demand</a:t>
            </a:r>
            <a:endParaRPr lang="en-US" sz="1650" dirty="0"/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E8206678-CD2A-81AD-B64A-4E4585B28800}"/>
              </a:ext>
            </a:extLst>
          </p:cNvPr>
          <p:cNvSpPr/>
          <p:nvPr/>
        </p:nvSpPr>
        <p:spPr>
          <a:xfrm>
            <a:off x="1504950" y="3504904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Requires high utilisation (&gt;5 trips/container/week). Seasonal or intermittent heating demand means stranded container capital cost.</a:t>
            </a:r>
            <a:endParaRPr lang="en-US" sz="1425" dirty="0"/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EAAC9D69-B769-91C2-4AAF-290A1FF9F71E}"/>
              </a:ext>
            </a:extLst>
          </p:cNvPr>
          <p:cNvSpPr/>
          <p:nvPr/>
        </p:nvSpPr>
        <p:spPr>
          <a:xfrm>
            <a:off x="1219200" y="4335364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26090F5F-042F-D4C8-AF31-0AA29C968A26}"/>
              </a:ext>
            </a:extLst>
          </p:cNvPr>
          <p:cNvSpPr/>
          <p:nvPr/>
        </p:nvSpPr>
        <p:spPr>
          <a:xfrm>
            <a:off x="1219200" y="4335364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C707E34F-7238-9425-0C45-5F0A4005BA7A}"/>
              </a:ext>
            </a:extLst>
          </p:cNvPr>
          <p:cNvSpPr/>
          <p:nvPr/>
        </p:nvSpPr>
        <p:spPr>
          <a:xfrm>
            <a:off x="1504950" y="453911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2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E715E53D-EB82-7951-E3AA-CA3C0392929F}"/>
              </a:ext>
            </a:extLst>
          </p:cNvPr>
          <p:cNvSpPr/>
          <p:nvPr/>
        </p:nvSpPr>
        <p:spPr>
          <a:xfrm>
            <a:off x="1885951" y="4525863"/>
            <a:ext cx="3933707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 capital cost below threshold</a:t>
            </a:r>
            <a:endParaRPr lang="en-US" sz="1650" dirty="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47E53F61-A679-5ECB-5C1C-C2EBFCC80DDD}"/>
              </a:ext>
            </a:extLst>
          </p:cNvPr>
          <p:cNvSpPr/>
          <p:nvPr/>
        </p:nvSpPr>
        <p:spPr>
          <a:xfrm>
            <a:off x="1504950" y="4819204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PCM + transport = </a:t>
            </a:r>
            <a:r>
              <a:rPr lang="en-US" sz="1425" b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&gt;60%</a:t>
            </a: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of total system cost. Material prices must fall or system scale must increase enough for LCOTE to compete with gas or DH extension.</a:t>
            </a:r>
            <a:endParaRPr lang="en-US" sz="1425" dirty="0"/>
          </a:p>
        </p:txBody>
      </p:sp>
      <p:sp>
        <p:nvSpPr>
          <p:cNvPr id="41" name="Shape 17">
            <a:extLst>
              <a:ext uri="{FF2B5EF4-FFF2-40B4-BE49-F238E27FC236}">
                <a16:creationId xmlns:a16="http://schemas.microsoft.com/office/drawing/2014/main" id="{903C2AC2-9C6F-26AC-CF23-B3623245BA9F}"/>
              </a:ext>
            </a:extLst>
          </p:cNvPr>
          <p:cNvSpPr/>
          <p:nvPr/>
        </p:nvSpPr>
        <p:spPr>
          <a:xfrm>
            <a:off x="1219200" y="5649665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43C7C7BC-AB42-EA9E-8A4E-2FE0FC41D064}"/>
              </a:ext>
            </a:extLst>
          </p:cNvPr>
          <p:cNvSpPr/>
          <p:nvPr/>
        </p:nvSpPr>
        <p:spPr>
          <a:xfrm>
            <a:off x="1219200" y="5649665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E8943A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2F9984AF-84AC-F444-E04C-A62B2E825033}"/>
              </a:ext>
            </a:extLst>
          </p:cNvPr>
          <p:cNvSpPr/>
          <p:nvPr/>
        </p:nvSpPr>
        <p:spPr>
          <a:xfrm>
            <a:off x="1504950" y="585341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8943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</a:t>
            </a:r>
            <a:endParaRPr lang="en-US" sz="1200" dirty="0"/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75E8414E-9AF2-BAB6-2900-AFFD23618BB6}"/>
              </a:ext>
            </a:extLst>
          </p:cNvPr>
          <p:cNvSpPr/>
          <p:nvPr/>
        </p:nvSpPr>
        <p:spPr>
          <a:xfrm>
            <a:off x="1885951" y="5840165"/>
            <a:ext cx="3658493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Adequate thermal conductivity</a:t>
            </a:r>
            <a:endParaRPr lang="en-US" sz="1650" dirty="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06315B58-575A-83FC-8F22-7366DAC9291F}"/>
              </a:ext>
            </a:extLst>
          </p:cNvPr>
          <p:cNvSpPr/>
          <p:nvPr/>
        </p:nvSpPr>
        <p:spPr>
          <a:xfrm>
            <a:off x="1504950" y="6133505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Most organic PCMs have low conductivity (0.1–0.3 W/m·K). Without enhancement (graphite, fins, foam), charge/discharge times become uneconomically long.</a:t>
            </a:r>
            <a:endParaRPr lang="en-US" sz="1425" dirty="0"/>
          </a:p>
        </p:txBody>
      </p:sp>
      <p:sp>
        <p:nvSpPr>
          <p:cNvPr id="46" name="Shape 22">
            <a:extLst>
              <a:ext uri="{FF2B5EF4-FFF2-40B4-BE49-F238E27FC236}">
                <a16:creationId xmlns:a16="http://schemas.microsoft.com/office/drawing/2014/main" id="{8A97548B-DDE7-8ECF-459C-FD7A72740A60}"/>
              </a:ext>
            </a:extLst>
          </p:cNvPr>
          <p:cNvSpPr/>
          <p:nvPr/>
        </p:nvSpPr>
        <p:spPr>
          <a:xfrm>
            <a:off x="9277350" y="17067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7C0075FC-2330-600D-65DC-C8CBAC8FDB93}"/>
              </a:ext>
            </a:extLst>
          </p:cNvPr>
          <p:cNvSpPr/>
          <p:nvPr/>
        </p:nvSpPr>
        <p:spPr>
          <a:xfrm>
            <a:off x="9277350" y="17067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48" name="Text 24">
            <a:extLst>
              <a:ext uri="{FF2B5EF4-FFF2-40B4-BE49-F238E27FC236}">
                <a16:creationId xmlns:a16="http://schemas.microsoft.com/office/drawing/2014/main" id="{EA78686F-DC52-0B3C-AD04-19B64D473C94}"/>
              </a:ext>
            </a:extLst>
          </p:cNvPr>
          <p:cNvSpPr/>
          <p:nvPr/>
        </p:nvSpPr>
        <p:spPr>
          <a:xfrm>
            <a:off x="9563100" y="1910507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1E3A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</a:t>
            </a:r>
            <a:endParaRPr lang="en-US" sz="1200" dirty="0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EEBA9FD1-8AE0-F22B-93E1-2881B63312C3}"/>
              </a:ext>
            </a:extLst>
          </p:cNvPr>
          <p:cNvSpPr/>
          <p:nvPr/>
        </p:nvSpPr>
        <p:spPr>
          <a:xfrm>
            <a:off x="9944100" y="1897262"/>
            <a:ext cx="3474006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Low-carbon transport vehicle</a:t>
            </a:r>
            <a:endParaRPr lang="en-US" sz="1650" dirty="0"/>
          </a:p>
        </p:txBody>
      </p:sp>
      <p:sp>
        <p:nvSpPr>
          <p:cNvPr id="50" name="Text 26">
            <a:extLst>
              <a:ext uri="{FF2B5EF4-FFF2-40B4-BE49-F238E27FC236}">
                <a16:creationId xmlns:a16="http://schemas.microsoft.com/office/drawing/2014/main" id="{270BE012-15DC-E395-5C54-327119FB24D2}"/>
              </a:ext>
            </a:extLst>
          </p:cNvPr>
          <p:cNvSpPr/>
          <p:nvPr/>
        </p:nvSpPr>
        <p:spPr>
          <a:xfrm>
            <a:off x="9563100" y="2190602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Diesel trucks are viable but add CO₂. EV and RNG trucks extend the economic range </a:t>
            </a:r>
            <a:r>
              <a:rPr lang="en-US" sz="1425" i="1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and</a:t>
            </a: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preserve the low-carbon claim — essential in carbon-priced markets.</a:t>
            </a:r>
            <a:endParaRPr lang="en-US" sz="1425" dirty="0"/>
          </a:p>
        </p:txBody>
      </p:sp>
      <p:sp>
        <p:nvSpPr>
          <p:cNvPr id="51" name="Shape 27">
            <a:extLst>
              <a:ext uri="{FF2B5EF4-FFF2-40B4-BE49-F238E27FC236}">
                <a16:creationId xmlns:a16="http://schemas.microsoft.com/office/drawing/2014/main" id="{CD33F49C-B6ED-E217-6A12-8277C4EDEFB7}"/>
              </a:ext>
            </a:extLst>
          </p:cNvPr>
          <p:cNvSpPr/>
          <p:nvPr/>
        </p:nvSpPr>
        <p:spPr>
          <a:xfrm>
            <a:off x="9277350" y="30210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711101"/>
                </a:lnTo>
                <a:arcTo wR="76200" hR="76200" stAng="0" swAng="5400000"/>
                <a:lnTo>
                  <a:pt x="0" y="78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7" name="Shape 28">
            <a:extLst>
              <a:ext uri="{FF2B5EF4-FFF2-40B4-BE49-F238E27FC236}">
                <a16:creationId xmlns:a16="http://schemas.microsoft.com/office/drawing/2014/main" id="{6CD2FB2E-AFF8-35F0-B031-2A10C81E1418}"/>
              </a:ext>
            </a:extLst>
          </p:cNvPr>
          <p:cNvSpPr/>
          <p:nvPr/>
        </p:nvSpPr>
        <p:spPr>
          <a:xfrm>
            <a:off x="9277350" y="3021062"/>
            <a:ext cx="7791450" cy="1180952"/>
          </a:xfrm>
          <a:custGeom>
            <a:avLst/>
            <a:gdLst/>
            <a:ahLst/>
            <a:cxnLst/>
            <a:rect l="l" t="t" r="r" b="b"/>
            <a:pathLst>
              <a:path w="5194300" h="787301">
                <a:moveTo>
                  <a:pt x="38100" y="787301"/>
                </a:moveTo>
                <a:lnTo>
                  <a:pt x="0" y="787301"/>
                </a:lnTo>
                <a:lnTo>
                  <a:pt x="0" y="0"/>
                </a:lnTo>
                <a:lnTo>
                  <a:pt x="38100" y="0"/>
                </a:lnTo>
                <a:lnTo>
                  <a:pt x="38100" y="787301"/>
                </a:lnTo>
                <a:close/>
              </a:path>
            </a:pathLst>
          </a:cu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58" name="Text 29">
            <a:extLst>
              <a:ext uri="{FF2B5EF4-FFF2-40B4-BE49-F238E27FC236}">
                <a16:creationId xmlns:a16="http://schemas.microsoft.com/office/drawing/2014/main" id="{8DD7E027-674B-293E-143D-C4F34AF9404C}"/>
              </a:ext>
            </a:extLst>
          </p:cNvPr>
          <p:cNvSpPr/>
          <p:nvPr/>
        </p:nvSpPr>
        <p:spPr>
          <a:xfrm>
            <a:off x="9563100" y="3224808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1E3A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</a:t>
            </a:r>
            <a:endParaRPr lang="en-US" sz="1200" dirty="0"/>
          </a:p>
        </p:txBody>
      </p:sp>
      <p:sp>
        <p:nvSpPr>
          <p:cNvPr id="59" name="Text 30">
            <a:extLst>
              <a:ext uri="{FF2B5EF4-FFF2-40B4-BE49-F238E27FC236}">
                <a16:creationId xmlns:a16="http://schemas.microsoft.com/office/drawing/2014/main" id="{3FD8B8F0-605D-4974-0875-B528FE65B617}"/>
              </a:ext>
            </a:extLst>
          </p:cNvPr>
          <p:cNvSpPr/>
          <p:nvPr/>
        </p:nvSpPr>
        <p:spPr>
          <a:xfrm>
            <a:off x="9944100" y="3211562"/>
            <a:ext cx="4107657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cheaper low-carbon competitor</a:t>
            </a:r>
            <a:endParaRPr lang="en-US" sz="1650" dirty="0"/>
          </a:p>
        </p:txBody>
      </p:sp>
      <p:sp>
        <p:nvSpPr>
          <p:cNvPr id="60" name="Text 31">
            <a:extLst>
              <a:ext uri="{FF2B5EF4-FFF2-40B4-BE49-F238E27FC236}">
                <a16:creationId xmlns:a16="http://schemas.microsoft.com/office/drawing/2014/main" id="{475C8170-2AF5-DE6A-25A9-4A4F6CC48376}"/>
              </a:ext>
            </a:extLst>
          </p:cNvPr>
          <p:cNvSpPr/>
          <p:nvPr/>
        </p:nvSpPr>
        <p:spPr>
          <a:xfrm>
            <a:off x="9563100" y="3504904"/>
            <a:ext cx="7495413" cy="54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HoW fails if: a DH pipeline extension is cost-effective, green gas is cheap, or a heat pump can serve the sink locally. The niche disappears when alternatives close.</a:t>
            </a:r>
            <a:endParaRPr lang="en-US" sz="1425" dirty="0"/>
          </a:p>
        </p:txBody>
      </p:sp>
      <p:sp>
        <p:nvSpPr>
          <p:cNvPr id="61" name="Shape 32">
            <a:extLst>
              <a:ext uri="{FF2B5EF4-FFF2-40B4-BE49-F238E27FC236}">
                <a16:creationId xmlns:a16="http://schemas.microsoft.com/office/drawing/2014/main" id="{DEA27DC9-5B27-CCE4-B5C8-AA77074676A7}"/>
              </a:ext>
            </a:extLst>
          </p:cNvPr>
          <p:cNvSpPr/>
          <p:nvPr/>
        </p:nvSpPr>
        <p:spPr>
          <a:xfrm>
            <a:off x="9277350" y="4335364"/>
            <a:ext cx="7791450" cy="1434257"/>
          </a:xfrm>
          <a:custGeom>
            <a:avLst/>
            <a:gdLst/>
            <a:ahLst/>
            <a:cxnLst/>
            <a:rect l="l" t="t" r="r" b="b"/>
            <a:pathLst>
              <a:path w="5194300" h="956171">
                <a:moveTo>
                  <a:pt x="0" y="0"/>
                </a:moveTo>
                <a:lnTo>
                  <a:pt x="5118100" y="0"/>
                </a:lnTo>
                <a:arcTo wR="76200" hR="76200" stAng="16200000" swAng="5400000"/>
                <a:lnTo>
                  <a:pt x="5194300" y="879971"/>
                </a:lnTo>
                <a:arcTo wR="76200" hR="76200" stAng="0" swAng="5400000"/>
                <a:lnTo>
                  <a:pt x="0" y="95617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2" name="Shape 33">
            <a:extLst>
              <a:ext uri="{FF2B5EF4-FFF2-40B4-BE49-F238E27FC236}">
                <a16:creationId xmlns:a16="http://schemas.microsoft.com/office/drawing/2014/main" id="{5FD1454C-D572-5224-8D61-23F320354D20}"/>
              </a:ext>
            </a:extLst>
          </p:cNvPr>
          <p:cNvSpPr/>
          <p:nvPr/>
        </p:nvSpPr>
        <p:spPr>
          <a:xfrm>
            <a:off x="9277350" y="4335364"/>
            <a:ext cx="7791450" cy="1434257"/>
          </a:xfrm>
          <a:custGeom>
            <a:avLst/>
            <a:gdLst/>
            <a:ahLst/>
            <a:cxnLst/>
            <a:rect l="l" t="t" r="r" b="b"/>
            <a:pathLst>
              <a:path w="5194300" h="956171">
                <a:moveTo>
                  <a:pt x="38100" y="956171"/>
                </a:moveTo>
                <a:lnTo>
                  <a:pt x="0" y="956171"/>
                </a:lnTo>
                <a:lnTo>
                  <a:pt x="0" y="0"/>
                </a:lnTo>
                <a:lnTo>
                  <a:pt x="38100" y="0"/>
                </a:lnTo>
                <a:lnTo>
                  <a:pt x="38100" y="956171"/>
                </a:lnTo>
                <a:close/>
              </a:path>
            </a:pathLst>
          </a:custGeom>
          <a:solidFill>
            <a:srgbClr val="1E3A50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3" name="Text 34">
            <a:extLst>
              <a:ext uri="{FF2B5EF4-FFF2-40B4-BE49-F238E27FC236}">
                <a16:creationId xmlns:a16="http://schemas.microsoft.com/office/drawing/2014/main" id="{A03B55E6-E88C-A1FC-9607-FD8017FEBA99}"/>
              </a:ext>
            </a:extLst>
          </p:cNvPr>
          <p:cNvSpPr/>
          <p:nvPr/>
        </p:nvSpPr>
        <p:spPr>
          <a:xfrm>
            <a:off x="9563100" y="453911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88900" y="0"/>
                </a:moveTo>
                <a:lnTo>
                  <a:pt x="88900" y="0"/>
                </a:lnTo>
                <a:arcTo wR="88900" hR="88900" stAng="16200000" swAng="5400000"/>
                <a:lnTo>
                  <a:pt x="177800" y="88900"/>
                </a:lnTo>
                <a:arcTo wR="88900" hR="88900" stAng="0" swAng="5400000"/>
                <a:lnTo>
                  <a:pt x="88900" y="1778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1E3A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</a:t>
            </a:r>
            <a:endParaRPr lang="en-US" sz="1200" dirty="0"/>
          </a:p>
        </p:txBody>
      </p:sp>
      <p:sp>
        <p:nvSpPr>
          <p:cNvPr id="64" name="Text 35">
            <a:extLst>
              <a:ext uri="{FF2B5EF4-FFF2-40B4-BE49-F238E27FC236}">
                <a16:creationId xmlns:a16="http://schemas.microsoft.com/office/drawing/2014/main" id="{B8555A92-1222-2845-0DE9-C1D3E7D64EC3}"/>
              </a:ext>
            </a:extLst>
          </p:cNvPr>
          <p:cNvSpPr/>
          <p:nvPr/>
        </p:nvSpPr>
        <p:spPr>
          <a:xfrm>
            <a:off x="9944101" y="4525863"/>
            <a:ext cx="427232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310"/>
              </a:lnSpc>
            </a:pPr>
            <a:r>
              <a:rPr lang="en-US" sz="1650" b="1" dirty="0">
                <a:solidFill>
                  <a:srgbClr val="0C1E3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Enabling policy &amp; pricing framework</a:t>
            </a:r>
            <a:endParaRPr lang="en-US" sz="1650" dirty="0"/>
          </a:p>
        </p:txBody>
      </p:sp>
      <p:sp>
        <p:nvSpPr>
          <p:cNvPr id="65" name="Text 36">
            <a:extLst>
              <a:ext uri="{FF2B5EF4-FFF2-40B4-BE49-F238E27FC236}">
                <a16:creationId xmlns:a16="http://schemas.microsoft.com/office/drawing/2014/main" id="{8E03DDAC-F7A6-C051-C26F-8F84490AB61A}"/>
              </a:ext>
            </a:extLst>
          </p:cNvPr>
          <p:cNvSpPr/>
          <p:nvPr/>
        </p:nvSpPr>
        <p:spPr>
          <a:xfrm>
            <a:off x="9563100" y="4819204"/>
            <a:ext cx="7495413" cy="798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995"/>
              </a:lnSpc>
            </a:pPr>
            <a:r>
              <a:rPr lang="en-US" sz="1425" dirty="0">
                <a:solidFill>
                  <a:srgbClr val="4A556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Waste-heat valorisation policies, a fair price for industrial residual heat, and road-use regulations for heavy thermal containers are all needed. Without them, the business case cannot be bankrolled.</a:t>
            </a:r>
            <a:endParaRPr lang="en-US" sz="1425" dirty="0"/>
          </a:p>
        </p:txBody>
      </p:sp>
      <p:sp>
        <p:nvSpPr>
          <p:cNvPr id="66" name="Shape 37">
            <a:extLst>
              <a:ext uri="{FF2B5EF4-FFF2-40B4-BE49-F238E27FC236}">
                <a16:creationId xmlns:a16="http://schemas.microsoft.com/office/drawing/2014/main" id="{A2E163E5-FC0B-DD4F-5DA5-A5D52A66D317}"/>
              </a:ext>
            </a:extLst>
          </p:cNvPr>
          <p:cNvSpPr/>
          <p:nvPr/>
        </p:nvSpPr>
        <p:spPr>
          <a:xfrm>
            <a:off x="9277350" y="5902970"/>
            <a:ext cx="7791450" cy="1500188"/>
          </a:xfrm>
          <a:prstGeom prst="roundRect">
            <a:avLst>
              <a:gd name="adj" fmla="val 7619"/>
            </a:avLst>
          </a:prstGeom>
          <a:solidFill>
            <a:srgbClr val="0C1E35"/>
          </a:solidFill>
          <a:ln/>
        </p:spPr>
        <p:txBody>
          <a:bodyPr/>
          <a:lstStyle/>
          <a:p>
            <a:endParaRPr lang="it-IT" sz="2700"/>
          </a:p>
        </p:txBody>
      </p:sp>
      <p:sp>
        <p:nvSpPr>
          <p:cNvPr id="67" name="Text 38">
            <a:extLst>
              <a:ext uri="{FF2B5EF4-FFF2-40B4-BE49-F238E27FC236}">
                <a16:creationId xmlns:a16="http://schemas.microsoft.com/office/drawing/2014/main" id="{70930D72-191E-0863-609D-A213E721D836}"/>
              </a:ext>
            </a:extLst>
          </p:cNvPr>
          <p:cNvSpPr/>
          <p:nvPr/>
        </p:nvSpPr>
        <p:spPr>
          <a:xfrm>
            <a:off x="9505951" y="6112520"/>
            <a:ext cx="755427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00"/>
              </a:lnSpc>
            </a:pPr>
            <a:r>
              <a:rPr lang="en-US" sz="1500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Bottom line</a:t>
            </a:r>
            <a:endParaRPr lang="en-US" sz="1500" dirty="0"/>
          </a:p>
        </p:txBody>
      </p:sp>
      <p:sp>
        <p:nvSpPr>
          <p:cNvPr id="68" name="Text 39">
            <a:extLst>
              <a:ext uri="{FF2B5EF4-FFF2-40B4-BE49-F238E27FC236}">
                <a16:creationId xmlns:a16="http://schemas.microsoft.com/office/drawing/2014/main" id="{C1AF235B-0EB6-AF22-B608-5EF54665190F}"/>
              </a:ext>
            </a:extLst>
          </p:cNvPr>
          <p:cNvSpPr/>
          <p:nvPr/>
        </p:nvSpPr>
        <p:spPr>
          <a:xfrm>
            <a:off x="9505951" y="6379220"/>
            <a:ext cx="7554278" cy="852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38"/>
              </a:lnSpc>
            </a:pPr>
            <a:r>
              <a:rPr lang="en-US" sz="142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HoW is not universally applicable. It occupies a </a:t>
            </a:r>
            <a:r>
              <a:rPr lang="en-US" sz="1425" b="1" dirty="0">
                <a:solidFill>
                  <a:srgbClr val="F4F5E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well-defined niche</a:t>
            </a:r>
            <a:r>
              <a:rPr lang="en-US" sz="142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short urban distances, stable industrial surplus heat, and no pipeline alternative — a niche that is </a:t>
            </a:r>
            <a:r>
              <a:rPr lang="en-US" sz="1425" b="1" dirty="0">
                <a:solidFill>
                  <a:srgbClr val="E89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growing</a:t>
            </a:r>
            <a:r>
              <a:rPr lang="en-US" sz="1425" dirty="0">
                <a:solidFill>
                  <a:srgbClr val="B8C4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as cities densify and decarbonise.</a:t>
            </a:r>
            <a:endParaRPr lang="en-US" sz="1425" dirty="0"/>
          </a:p>
        </p:txBody>
      </p:sp>
      <p:pic>
        <p:nvPicPr>
          <p:cNvPr id="70" name="Immagine 69" descr="Home - THUNDER">
            <a:extLst>
              <a:ext uri="{FF2B5EF4-FFF2-40B4-BE49-F238E27FC236}">
                <a16:creationId xmlns:a16="http://schemas.microsoft.com/office/drawing/2014/main" id="{6433BB10-83F0-0E67-41FC-8B70F51AD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2141" y="169657"/>
            <a:ext cx="1932236" cy="1443380"/>
          </a:xfrm>
          <a:prstGeom prst="rect">
            <a:avLst/>
          </a:prstGeom>
        </p:spPr>
      </p:pic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93F571E6-CEE1-D01B-72A4-3EE90F849E56}"/>
              </a:ext>
            </a:extLst>
          </p:cNvPr>
          <p:cNvSpPr txBox="1"/>
          <p:nvPr/>
        </p:nvSpPr>
        <p:spPr>
          <a:xfrm>
            <a:off x="5783015" y="8580239"/>
            <a:ext cx="91418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dirty="0">
                <a:hlinkClick r:id="rId4"/>
              </a:rPr>
              <a:t>https://www.mdpi.com/1996-1073/15/22/8713</a:t>
            </a:r>
            <a:endParaRPr lang="it-IT" sz="2700" dirty="0"/>
          </a:p>
          <a:p>
            <a:r>
              <a:rPr lang="it-IT" sz="2700" dirty="0">
                <a:hlinkClick r:id="rId5"/>
              </a:rPr>
              <a:t>https://www.mdpi.com/1996-1073/19/9/2112</a:t>
            </a:r>
            <a:r>
              <a:rPr lang="it-IT" sz="27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71016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A2E53-6650-CFCC-3F87-A0ED2F27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5130A883-46C0-42E9-9226-1BB05CF63ED5}"/>
              </a:ext>
            </a:extLst>
          </p:cNvPr>
          <p:cNvSpPr txBox="1"/>
          <p:nvPr/>
        </p:nvSpPr>
        <p:spPr>
          <a:xfrm>
            <a:off x="-106462" y="9147848"/>
            <a:ext cx="18150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chemeClr val="bg1"/>
                </a:solidFill>
                <a:latin typeface="Fira Sans" panose="020B0503050000020004" pitchFamily="34" charset="0"/>
              </a:rPr>
              <a:t>THERMOCHEMICAL POWER GROUP</a:t>
            </a:r>
          </a:p>
          <a:p>
            <a:pPr algn="r"/>
            <a:r>
              <a:rPr lang="it-IT" dirty="0">
                <a:solidFill>
                  <a:schemeClr val="bg1"/>
                </a:solidFill>
                <a:latin typeface="Fira Sans" panose="020B0503050000020004" pitchFamily="34" charset="0"/>
              </a:rPr>
              <a:t>UNIVERSITY OF GENOVA (ITALY)</a:t>
            </a:r>
          </a:p>
          <a:p>
            <a:pPr algn="r"/>
            <a:r>
              <a:rPr lang="it-IT" dirty="0">
                <a:solidFill>
                  <a:srgbClr val="23239A"/>
                </a:solidFill>
                <a:latin typeface="Fira Sans" panose="020B0503050000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tpg.unige.it</a:t>
            </a:r>
            <a:endParaRPr lang="it-IT" dirty="0">
              <a:solidFill>
                <a:srgbClr val="23239A"/>
              </a:solidFill>
              <a:latin typeface="Fira Sans" panose="020B0503050000020004" pitchFamily="34" charset="0"/>
            </a:endParaRP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4BE61386-AA7F-007B-EA8B-A0A9AC20861F}"/>
              </a:ext>
            </a:extLst>
          </p:cNvPr>
          <p:cNvSpPr>
            <a:spLocks noGrp="1"/>
          </p:cNvSpPr>
          <p:nvPr/>
        </p:nvSpPr>
        <p:spPr>
          <a:xfrm>
            <a:off x="907024" y="1885950"/>
            <a:ext cx="16423715" cy="3149409"/>
          </a:xfrm>
          <a:prstGeom prst="rect">
            <a:avLst/>
          </a:prstGeom>
        </p:spPr>
        <p:txBody>
          <a:bodyPr spcFirstLastPara="1" vert="horz" wrap="square" lIns="137138" tIns="137138" rIns="137138" bIns="137138" rtlCol="0" anchor="b" anchorCtr="0">
            <a:normAutofit/>
          </a:bodyPr>
          <a:lstStyle>
            <a:lvl1pPr lvl="0" algn="l" defTabSz="68576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Roboto Slab"/>
              <a:buNone/>
              <a:defRPr sz="3200" b="1" i="0" kern="1200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Calibri Light" panose="020F0302020204030204" pitchFamily="34" charset="0"/>
                <a:sym typeface="Roboto Slab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r>
              <a:rPr lang="en-US" sz="4800" kern="7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Thank you for your attention!</a:t>
            </a:r>
            <a:endParaRPr lang="it-IT" sz="4800" dirty="0">
              <a:solidFill>
                <a:srgbClr val="23239A"/>
              </a:solidFill>
              <a:cs typeface="Ebrima" panose="02000000000000000000" pitchFamily="2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1B6E3C-E02C-56BD-14A9-AE453A7F015D}"/>
              </a:ext>
            </a:extLst>
          </p:cNvPr>
          <p:cNvSpPr txBox="1"/>
          <p:nvPr/>
        </p:nvSpPr>
        <p:spPr>
          <a:xfrm>
            <a:off x="786065" y="7824140"/>
            <a:ext cx="145653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>
                <a:solidFill>
                  <a:schemeClr val="bg1"/>
                </a:solidFill>
                <a:latin typeface="Fira Sans" panose="020B0503050000020004" pitchFamily="34" charset="0"/>
              </a:rPr>
              <a:t>Speaker: Stefano Barberis		</a:t>
            </a:r>
            <a:r>
              <a:rPr lang="en-GB" sz="2700" u="sng" dirty="0">
                <a:solidFill>
                  <a:srgbClr val="23239A"/>
                </a:solidFill>
                <a:latin typeface="Fira Sans" panose="020B0503050000020004" pitchFamily="34" charset="0"/>
              </a:rPr>
              <a:t>stefano.barberis@unige.it</a:t>
            </a:r>
          </a:p>
        </p:txBody>
      </p:sp>
      <p:pic>
        <p:nvPicPr>
          <p:cNvPr id="2" name="Immagine 1" descr="Home - THUNDER">
            <a:extLst>
              <a:ext uri="{FF2B5EF4-FFF2-40B4-BE49-F238E27FC236}">
                <a16:creationId xmlns:a16="http://schemas.microsoft.com/office/drawing/2014/main" id="{0D974A25-18D7-BC28-A083-637CA49DC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00" y="457160"/>
            <a:ext cx="1893088" cy="141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8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05185" y="-176885"/>
            <a:ext cx="11782815" cy="10547434"/>
          </a:xfrm>
          <a:custGeom>
            <a:avLst/>
            <a:gdLst/>
            <a:ahLst/>
            <a:cxnLst/>
            <a:rect l="l" t="t" r="r" b="b"/>
            <a:pathLst>
              <a:path w="11782815" h="10547434">
                <a:moveTo>
                  <a:pt x="0" y="0"/>
                </a:moveTo>
                <a:lnTo>
                  <a:pt x="11782815" y="0"/>
                </a:lnTo>
                <a:lnTo>
                  <a:pt x="11782815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669" t="-11764" b="-142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505185" cy="10376272"/>
          </a:xfrm>
          <a:custGeom>
            <a:avLst/>
            <a:gdLst/>
            <a:ahLst/>
            <a:cxnLst/>
            <a:rect l="l" t="t" r="r" b="b"/>
            <a:pathLst>
              <a:path w="6505185" h="10376272">
                <a:moveTo>
                  <a:pt x="0" y="0"/>
                </a:moveTo>
                <a:lnTo>
                  <a:pt x="6505185" y="0"/>
                </a:lnTo>
                <a:lnTo>
                  <a:pt x="6505185" y="10376272"/>
                </a:lnTo>
                <a:lnTo>
                  <a:pt x="0" y="1037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753" r="-2975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7210576" y="2405121"/>
            <a:ext cx="6090989" cy="111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71"/>
              </a:lnSpc>
              <a:spcBef>
                <a:spcPct val="0"/>
              </a:spcBef>
            </a:pPr>
            <a:r>
              <a:rPr lang="en-US" sz="6551" b="1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Mirella Berry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10576" y="3432071"/>
            <a:ext cx="5965748" cy="1386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Innovation Manager </a:t>
            </a:r>
          </a:p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Water Horizon</a:t>
            </a:r>
          </a:p>
        </p:txBody>
      </p:sp>
      <p:sp>
        <p:nvSpPr>
          <p:cNvPr id="6" name="Freeform 6"/>
          <p:cNvSpPr/>
          <p:nvPr/>
        </p:nvSpPr>
        <p:spPr>
          <a:xfrm>
            <a:off x="15646112" y="9259617"/>
            <a:ext cx="2307134" cy="565248"/>
          </a:xfrm>
          <a:custGeom>
            <a:avLst/>
            <a:gdLst/>
            <a:ahLst/>
            <a:cxnLst/>
            <a:rect l="l" t="t" r="r" b="b"/>
            <a:pathLst>
              <a:path w="2307134" h="565248">
                <a:moveTo>
                  <a:pt x="0" y="0"/>
                </a:moveTo>
                <a:lnTo>
                  <a:pt x="2307134" y="0"/>
                </a:lnTo>
                <a:lnTo>
                  <a:pt x="2307134" y="565248"/>
                </a:lnTo>
                <a:lnTo>
                  <a:pt x="0" y="565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AutoShape 7"/>
          <p:cNvSpPr/>
          <p:nvPr/>
        </p:nvSpPr>
        <p:spPr>
          <a:xfrm>
            <a:off x="7210576" y="5874892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8" name="TextBox 8"/>
          <p:cNvSpPr txBox="1"/>
          <p:nvPr/>
        </p:nvSpPr>
        <p:spPr>
          <a:xfrm>
            <a:off x="7210576" y="6433748"/>
            <a:ext cx="1037203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3999" i="1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M</a:t>
            </a:r>
            <a:r>
              <a:rPr lang="en-US" sz="3999" i="1" u="none" strike="noStrike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obile TES for heat and cooling supply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68524" y="634999"/>
              <a:ext cx="9723755" cy="6223000"/>
            </a:xfrm>
            <a:custGeom>
              <a:avLst/>
              <a:gdLst/>
              <a:ahLst/>
              <a:cxnLst/>
              <a:rect l="l" t="t" r="r" b="b"/>
              <a:pathLst>
                <a:path w="9723755" h="6223000">
                  <a:moveTo>
                    <a:pt x="9723463" y="50800"/>
                  </a:moveTo>
                  <a:lnTo>
                    <a:pt x="9706419" y="50800"/>
                  </a:lnTo>
                  <a:lnTo>
                    <a:pt x="9562782" y="25400"/>
                  </a:lnTo>
                  <a:lnTo>
                    <a:pt x="9489554" y="25400"/>
                  </a:lnTo>
                  <a:lnTo>
                    <a:pt x="9415424" y="12700"/>
                  </a:lnTo>
                  <a:lnTo>
                    <a:pt x="9340393" y="12700"/>
                  </a:lnTo>
                  <a:lnTo>
                    <a:pt x="9264485" y="0"/>
                  </a:lnTo>
                  <a:lnTo>
                    <a:pt x="8705507" y="0"/>
                  </a:lnTo>
                  <a:lnTo>
                    <a:pt x="8659228" y="12700"/>
                  </a:lnTo>
                  <a:lnTo>
                    <a:pt x="8566925" y="12700"/>
                  </a:lnTo>
                  <a:lnTo>
                    <a:pt x="8520900" y="25400"/>
                  </a:lnTo>
                  <a:lnTo>
                    <a:pt x="8429092" y="25400"/>
                  </a:lnTo>
                  <a:lnTo>
                    <a:pt x="8383321" y="38100"/>
                  </a:lnTo>
                  <a:lnTo>
                    <a:pt x="8337626" y="38100"/>
                  </a:lnTo>
                  <a:lnTo>
                    <a:pt x="8292033" y="50800"/>
                  </a:lnTo>
                  <a:lnTo>
                    <a:pt x="8246529" y="50800"/>
                  </a:lnTo>
                  <a:lnTo>
                    <a:pt x="8155775" y="76200"/>
                  </a:lnTo>
                  <a:lnTo>
                    <a:pt x="8110537" y="76200"/>
                  </a:lnTo>
                  <a:lnTo>
                    <a:pt x="8065402" y="88900"/>
                  </a:lnTo>
                  <a:lnTo>
                    <a:pt x="8020355" y="88900"/>
                  </a:lnTo>
                  <a:lnTo>
                    <a:pt x="7841120" y="139700"/>
                  </a:lnTo>
                  <a:lnTo>
                    <a:pt x="7796555" y="139700"/>
                  </a:lnTo>
                  <a:lnTo>
                    <a:pt x="7400074" y="254000"/>
                  </a:lnTo>
                  <a:lnTo>
                    <a:pt x="7356551" y="279400"/>
                  </a:lnTo>
                  <a:lnTo>
                    <a:pt x="7183564" y="330200"/>
                  </a:lnTo>
                  <a:lnTo>
                    <a:pt x="7140600" y="355600"/>
                  </a:lnTo>
                  <a:lnTo>
                    <a:pt x="7055002" y="381000"/>
                  </a:lnTo>
                  <a:lnTo>
                    <a:pt x="7012381" y="406400"/>
                  </a:lnTo>
                  <a:lnTo>
                    <a:pt x="6969887" y="419100"/>
                  </a:lnTo>
                  <a:lnTo>
                    <a:pt x="6927494" y="444500"/>
                  </a:lnTo>
                  <a:lnTo>
                    <a:pt x="6885229" y="457200"/>
                  </a:lnTo>
                  <a:lnTo>
                    <a:pt x="6843077" y="482600"/>
                  </a:lnTo>
                  <a:lnTo>
                    <a:pt x="6801053" y="495300"/>
                  </a:lnTo>
                  <a:lnTo>
                    <a:pt x="6717373" y="546100"/>
                  </a:lnTo>
                  <a:lnTo>
                    <a:pt x="6675704" y="558800"/>
                  </a:lnTo>
                  <a:lnTo>
                    <a:pt x="6592773" y="609600"/>
                  </a:lnTo>
                  <a:lnTo>
                    <a:pt x="6551485" y="622300"/>
                  </a:lnTo>
                  <a:lnTo>
                    <a:pt x="6428422" y="698500"/>
                  </a:lnTo>
                  <a:lnTo>
                    <a:pt x="6387655" y="711200"/>
                  </a:lnTo>
                  <a:lnTo>
                    <a:pt x="6026810" y="939800"/>
                  </a:lnTo>
                  <a:lnTo>
                    <a:pt x="5987402" y="977900"/>
                  </a:lnTo>
                  <a:lnTo>
                    <a:pt x="5831192" y="1079500"/>
                  </a:lnTo>
                  <a:lnTo>
                    <a:pt x="5792508" y="1117600"/>
                  </a:lnTo>
                  <a:lnTo>
                    <a:pt x="5715559" y="1168400"/>
                  </a:lnTo>
                  <a:lnTo>
                    <a:pt x="5677306" y="1206500"/>
                  </a:lnTo>
                  <a:lnTo>
                    <a:pt x="5639206" y="1231900"/>
                  </a:lnTo>
                  <a:lnTo>
                    <a:pt x="5601259" y="1270000"/>
                  </a:lnTo>
                  <a:lnTo>
                    <a:pt x="5563451" y="1295400"/>
                  </a:lnTo>
                  <a:lnTo>
                    <a:pt x="5525808" y="1333500"/>
                  </a:lnTo>
                  <a:lnTo>
                    <a:pt x="5488305" y="1358900"/>
                  </a:lnTo>
                  <a:lnTo>
                    <a:pt x="5450967" y="1397000"/>
                  </a:lnTo>
                  <a:lnTo>
                    <a:pt x="5413768" y="1422400"/>
                  </a:lnTo>
                  <a:lnTo>
                    <a:pt x="5339867" y="1498600"/>
                  </a:lnTo>
                  <a:lnTo>
                    <a:pt x="5303139" y="1524000"/>
                  </a:lnTo>
                  <a:lnTo>
                    <a:pt x="5230177" y="1600200"/>
                  </a:lnTo>
                  <a:lnTo>
                    <a:pt x="5193931" y="1625600"/>
                  </a:lnTo>
                  <a:lnTo>
                    <a:pt x="5050599" y="1778000"/>
                  </a:lnTo>
                  <a:lnTo>
                    <a:pt x="5015166" y="1803400"/>
                  </a:lnTo>
                  <a:lnTo>
                    <a:pt x="4979911" y="1841500"/>
                  </a:lnTo>
                  <a:lnTo>
                    <a:pt x="4875136" y="1955800"/>
                  </a:lnTo>
                  <a:lnTo>
                    <a:pt x="4771898" y="2070100"/>
                  </a:lnTo>
                  <a:lnTo>
                    <a:pt x="4737824" y="2120900"/>
                  </a:lnTo>
                  <a:lnTo>
                    <a:pt x="4703927" y="2159000"/>
                  </a:lnTo>
                  <a:lnTo>
                    <a:pt x="4603293" y="2273300"/>
                  </a:lnTo>
                  <a:lnTo>
                    <a:pt x="4570095" y="2324100"/>
                  </a:lnTo>
                  <a:lnTo>
                    <a:pt x="4471606" y="2438400"/>
                  </a:lnTo>
                  <a:lnTo>
                    <a:pt x="4439132" y="2489200"/>
                  </a:lnTo>
                  <a:lnTo>
                    <a:pt x="4406836" y="2527300"/>
                  </a:lnTo>
                  <a:lnTo>
                    <a:pt x="4374731" y="2578100"/>
                  </a:lnTo>
                  <a:lnTo>
                    <a:pt x="4342816" y="2616200"/>
                  </a:lnTo>
                  <a:lnTo>
                    <a:pt x="4311078" y="2667000"/>
                  </a:lnTo>
                  <a:lnTo>
                    <a:pt x="4279531" y="2705100"/>
                  </a:lnTo>
                  <a:lnTo>
                    <a:pt x="4248162" y="2755900"/>
                  </a:lnTo>
                  <a:lnTo>
                    <a:pt x="4216997" y="2794000"/>
                  </a:lnTo>
                  <a:lnTo>
                    <a:pt x="4186009" y="2844800"/>
                  </a:lnTo>
                  <a:lnTo>
                    <a:pt x="4155211" y="2882900"/>
                  </a:lnTo>
                  <a:lnTo>
                    <a:pt x="4124604" y="2933700"/>
                  </a:lnTo>
                  <a:lnTo>
                    <a:pt x="4094200" y="2984500"/>
                  </a:lnTo>
                  <a:lnTo>
                    <a:pt x="4063974" y="3022600"/>
                  </a:lnTo>
                  <a:lnTo>
                    <a:pt x="4033951" y="3073400"/>
                  </a:lnTo>
                  <a:lnTo>
                    <a:pt x="4004119" y="3124200"/>
                  </a:lnTo>
                  <a:lnTo>
                    <a:pt x="3666464" y="3632200"/>
                  </a:lnTo>
                  <a:lnTo>
                    <a:pt x="3632543" y="3670300"/>
                  </a:lnTo>
                  <a:lnTo>
                    <a:pt x="3564547" y="3771900"/>
                  </a:lnTo>
                  <a:lnTo>
                    <a:pt x="3530485" y="3810000"/>
                  </a:lnTo>
                  <a:lnTo>
                    <a:pt x="3496373" y="3860800"/>
                  </a:lnTo>
                  <a:lnTo>
                    <a:pt x="3462210" y="3898900"/>
                  </a:lnTo>
                  <a:lnTo>
                    <a:pt x="3427984" y="3949700"/>
                  </a:lnTo>
                  <a:lnTo>
                    <a:pt x="3393694" y="3987800"/>
                  </a:lnTo>
                  <a:lnTo>
                    <a:pt x="3359353" y="4038600"/>
                  </a:lnTo>
                  <a:lnTo>
                    <a:pt x="3255911" y="4152900"/>
                  </a:lnTo>
                  <a:lnTo>
                    <a:pt x="3221291" y="4203700"/>
                  </a:lnTo>
                  <a:lnTo>
                    <a:pt x="3011830" y="4432300"/>
                  </a:lnTo>
                  <a:lnTo>
                    <a:pt x="2976600" y="4457700"/>
                  </a:lnTo>
                  <a:lnTo>
                    <a:pt x="2870339" y="4572000"/>
                  </a:lnTo>
                  <a:lnTo>
                    <a:pt x="2834703" y="4597400"/>
                  </a:lnTo>
                  <a:lnTo>
                    <a:pt x="2763113" y="4673600"/>
                  </a:lnTo>
                  <a:lnTo>
                    <a:pt x="2727147" y="4699000"/>
                  </a:lnTo>
                  <a:lnTo>
                    <a:pt x="2691053" y="4737100"/>
                  </a:lnTo>
                  <a:lnTo>
                    <a:pt x="2654846" y="4762500"/>
                  </a:lnTo>
                  <a:lnTo>
                    <a:pt x="2618511" y="4800600"/>
                  </a:lnTo>
                  <a:lnTo>
                    <a:pt x="2545473" y="4851400"/>
                  </a:lnTo>
                  <a:lnTo>
                    <a:pt x="2508758" y="4889500"/>
                  </a:lnTo>
                  <a:lnTo>
                    <a:pt x="2323058" y="5016500"/>
                  </a:lnTo>
                  <a:lnTo>
                    <a:pt x="2056688" y="5194300"/>
                  </a:lnTo>
                  <a:lnTo>
                    <a:pt x="2017979" y="5207000"/>
                  </a:lnTo>
                  <a:lnTo>
                    <a:pt x="1940026" y="5257800"/>
                  </a:lnTo>
                  <a:lnTo>
                    <a:pt x="1900783" y="5270500"/>
                  </a:lnTo>
                  <a:lnTo>
                    <a:pt x="1821751" y="5321300"/>
                  </a:lnTo>
                  <a:lnTo>
                    <a:pt x="1741970" y="5346700"/>
                  </a:lnTo>
                  <a:lnTo>
                    <a:pt x="1701774" y="5372100"/>
                  </a:lnTo>
                  <a:lnTo>
                    <a:pt x="1661401" y="5384800"/>
                  </a:lnTo>
                  <a:lnTo>
                    <a:pt x="1620812" y="5410200"/>
                  </a:lnTo>
                  <a:lnTo>
                    <a:pt x="1497838" y="5448300"/>
                  </a:lnTo>
                  <a:lnTo>
                    <a:pt x="1456423" y="5473700"/>
                  </a:lnTo>
                  <a:lnTo>
                    <a:pt x="1117142" y="5575300"/>
                  </a:lnTo>
                  <a:lnTo>
                    <a:pt x="1073683" y="5575300"/>
                  </a:lnTo>
                  <a:lnTo>
                    <a:pt x="941870" y="5613400"/>
                  </a:lnTo>
                  <a:lnTo>
                    <a:pt x="897432" y="5613400"/>
                  </a:lnTo>
                  <a:lnTo>
                    <a:pt x="807808" y="5638800"/>
                  </a:lnTo>
                  <a:lnTo>
                    <a:pt x="762596" y="5638800"/>
                  </a:lnTo>
                  <a:lnTo>
                    <a:pt x="717130" y="5651500"/>
                  </a:lnTo>
                  <a:lnTo>
                    <a:pt x="671410" y="5651500"/>
                  </a:lnTo>
                  <a:lnTo>
                    <a:pt x="625411" y="5664200"/>
                  </a:lnTo>
                  <a:lnTo>
                    <a:pt x="579145" y="5664200"/>
                  </a:lnTo>
                  <a:lnTo>
                    <a:pt x="532599" y="5676900"/>
                  </a:lnTo>
                  <a:lnTo>
                    <a:pt x="438683" y="5676900"/>
                  </a:lnTo>
                  <a:lnTo>
                    <a:pt x="391299" y="5689600"/>
                  </a:lnTo>
                  <a:lnTo>
                    <a:pt x="259549" y="5689600"/>
                  </a:lnTo>
                  <a:lnTo>
                    <a:pt x="133032" y="5702300"/>
                  </a:lnTo>
                  <a:lnTo>
                    <a:pt x="0" y="5702300"/>
                  </a:lnTo>
                  <a:lnTo>
                    <a:pt x="0" y="6223000"/>
                  </a:lnTo>
                  <a:lnTo>
                    <a:pt x="9723463" y="6223000"/>
                  </a:lnTo>
                  <a:lnTo>
                    <a:pt x="9723463" y="5689600"/>
                  </a:lnTo>
                  <a:lnTo>
                    <a:pt x="3280372" y="5689600"/>
                  </a:lnTo>
                  <a:lnTo>
                    <a:pt x="3316008" y="5651500"/>
                  </a:lnTo>
                  <a:lnTo>
                    <a:pt x="3422205" y="5575300"/>
                  </a:lnTo>
                  <a:lnTo>
                    <a:pt x="3457371" y="5537200"/>
                  </a:lnTo>
                  <a:lnTo>
                    <a:pt x="3492423" y="5511800"/>
                  </a:lnTo>
                  <a:lnTo>
                    <a:pt x="3527361" y="5473700"/>
                  </a:lnTo>
                  <a:lnTo>
                    <a:pt x="3596894" y="5422900"/>
                  </a:lnTo>
                  <a:lnTo>
                    <a:pt x="3631501" y="5384800"/>
                  </a:lnTo>
                  <a:lnTo>
                    <a:pt x="3665994" y="5359400"/>
                  </a:lnTo>
                  <a:lnTo>
                    <a:pt x="3734651" y="5283200"/>
                  </a:lnTo>
                  <a:lnTo>
                    <a:pt x="3768814" y="5257800"/>
                  </a:lnTo>
                  <a:lnTo>
                    <a:pt x="3836835" y="5181600"/>
                  </a:lnTo>
                  <a:lnTo>
                    <a:pt x="3870693" y="5156200"/>
                  </a:lnTo>
                  <a:lnTo>
                    <a:pt x="3971620" y="5041900"/>
                  </a:lnTo>
                  <a:lnTo>
                    <a:pt x="4005059" y="5016500"/>
                  </a:lnTo>
                  <a:lnTo>
                    <a:pt x="4170781" y="4826000"/>
                  </a:lnTo>
                  <a:lnTo>
                    <a:pt x="4334116" y="4635500"/>
                  </a:lnTo>
                  <a:lnTo>
                    <a:pt x="4366514" y="4584700"/>
                  </a:lnTo>
                  <a:lnTo>
                    <a:pt x="4463135" y="4470400"/>
                  </a:lnTo>
                  <a:lnTo>
                    <a:pt x="4495165" y="4419600"/>
                  </a:lnTo>
                  <a:lnTo>
                    <a:pt x="4558982" y="4343400"/>
                  </a:lnTo>
                  <a:lnTo>
                    <a:pt x="4590758" y="4292600"/>
                  </a:lnTo>
                  <a:lnTo>
                    <a:pt x="4622444" y="4254500"/>
                  </a:lnTo>
                  <a:lnTo>
                    <a:pt x="4654054" y="4203700"/>
                  </a:lnTo>
                  <a:lnTo>
                    <a:pt x="4685589" y="4165600"/>
                  </a:lnTo>
                  <a:lnTo>
                    <a:pt x="4717034" y="4114800"/>
                  </a:lnTo>
                  <a:lnTo>
                    <a:pt x="4748390" y="4076700"/>
                  </a:lnTo>
                  <a:lnTo>
                    <a:pt x="4779683" y="4025900"/>
                  </a:lnTo>
                  <a:lnTo>
                    <a:pt x="4810887" y="3987800"/>
                  </a:lnTo>
                  <a:lnTo>
                    <a:pt x="4873066" y="3886200"/>
                  </a:lnTo>
                  <a:lnTo>
                    <a:pt x="4904041" y="3848100"/>
                  </a:lnTo>
                  <a:lnTo>
                    <a:pt x="5027206" y="3644900"/>
                  </a:lnTo>
                  <a:lnTo>
                    <a:pt x="5057927" y="3606800"/>
                  </a:lnTo>
                  <a:lnTo>
                    <a:pt x="5088852" y="3556000"/>
                  </a:lnTo>
                  <a:lnTo>
                    <a:pt x="5119992" y="3505200"/>
                  </a:lnTo>
                  <a:lnTo>
                    <a:pt x="5151361" y="3454400"/>
                  </a:lnTo>
                  <a:lnTo>
                    <a:pt x="5182933" y="3416300"/>
                  </a:lnTo>
                  <a:lnTo>
                    <a:pt x="5214721" y="3365500"/>
                  </a:lnTo>
                  <a:lnTo>
                    <a:pt x="5246725" y="3314700"/>
                  </a:lnTo>
                  <a:lnTo>
                    <a:pt x="5278933" y="3276600"/>
                  </a:lnTo>
                  <a:lnTo>
                    <a:pt x="5311343" y="3225800"/>
                  </a:lnTo>
                  <a:lnTo>
                    <a:pt x="5343969" y="3187700"/>
                  </a:lnTo>
                  <a:lnTo>
                    <a:pt x="5376799" y="3136900"/>
                  </a:lnTo>
                  <a:lnTo>
                    <a:pt x="5409831" y="3098800"/>
                  </a:lnTo>
                  <a:lnTo>
                    <a:pt x="5443067" y="3048000"/>
                  </a:lnTo>
                  <a:lnTo>
                    <a:pt x="5510136" y="2971800"/>
                  </a:lnTo>
                  <a:lnTo>
                    <a:pt x="5543969" y="2921000"/>
                  </a:lnTo>
                  <a:lnTo>
                    <a:pt x="5612219" y="2844800"/>
                  </a:lnTo>
                  <a:lnTo>
                    <a:pt x="5646636" y="2794000"/>
                  </a:lnTo>
                  <a:lnTo>
                    <a:pt x="5751030" y="2679700"/>
                  </a:lnTo>
                  <a:lnTo>
                    <a:pt x="5857113" y="2565400"/>
                  </a:lnTo>
                  <a:lnTo>
                    <a:pt x="5964847" y="2451100"/>
                  </a:lnTo>
                  <a:lnTo>
                    <a:pt x="6037567" y="2374900"/>
                  </a:lnTo>
                  <a:lnTo>
                    <a:pt x="6074194" y="2349500"/>
                  </a:lnTo>
                  <a:lnTo>
                    <a:pt x="6147955" y="2273300"/>
                  </a:lnTo>
                  <a:lnTo>
                    <a:pt x="6185090" y="2247900"/>
                  </a:lnTo>
                  <a:lnTo>
                    <a:pt x="6259881" y="2171700"/>
                  </a:lnTo>
                  <a:lnTo>
                    <a:pt x="6297536" y="2146300"/>
                  </a:lnTo>
                  <a:lnTo>
                    <a:pt x="6335344" y="2108200"/>
                  </a:lnTo>
                  <a:lnTo>
                    <a:pt x="6373317" y="2082800"/>
                  </a:lnTo>
                  <a:lnTo>
                    <a:pt x="6411455" y="2044700"/>
                  </a:lnTo>
                  <a:lnTo>
                    <a:pt x="6449746" y="2019300"/>
                  </a:lnTo>
                  <a:lnTo>
                    <a:pt x="6488214" y="1981200"/>
                  </a:lnTo>
                  <a:lnTo>
                    <a:pt x="6604521" y="1905000"/>
                  </a:lnTo>
                  <a:lnTo>
                    <a:pt x="6643598" y="1866900"/>
                  </a:lnTo>
                  <a:lnTo>
                    <a:pt x="6961606" y="1663700"/>
                  </a:lnTo>
                  <a:lnTo>
                    <a:pt x="7124014" y="1562100"/>
                  </a:lnTo>
                  <a:lnTo>
                    <a:pt x="7164959" y="1549400"/>
                  </a:lnTo>
                  <a:lnTo>
                    <a:pt x="7247242" y="1498600"/>
                  </a:lnTo>
                  <a:lnTo>
                    <a:pt x="7288568" y="1485900"/>
                  </a:lnTo>
                  <a:lnTo>
                    <a:pt x="7330033" y="1460500"/>
                  </a:lnTo>
                  <a:lnTo>
                    <a:pt x="7371626" y="1447800"/>
                  </a:lnTo>
                  <a:lnTo>
                    <a:pt x="7413345" y="1422400"/>
                  </a:lnTo>
                  <a:lnTo>
                    <a:pt x="7455192" y="1409700"/>
                  </a:lnTo>
                  <a:lnTo>
                    <a:pt x="7497153" y="1384300"/>
                  </a:lnTo>
                  <a:lnTo>
                    <a:pt x="7539241" y="1371600"/>
                  </a:lnTo>
                  <a:lnTo>
                    <a:pt x="7581443" y="1346200"/>
                  </a:lnTo>
                  <a:lnTo>
                    <a:pt x="7708760" y="1308100"/>
                  </a:lnTo>
                  <a:lnTo>
                    <a:pt x="7751432" y="1282700"/>
                  </a:lnTo>
                  <a:lnTo>
                    <a:pt x="8140319" y="1168400"/>
                  </a:lnTo>
                  <a:lnTo>
                    <a:pt x="8184045" y="1168400"/>
                  </a:lnTo>
                  <a:lnTo>
                    <a:pt x="8315795" y="1130300"/>
                  </a:lnTo>
                  <a:lnTo>
                    <a:pt x="8359902" y="1130300"/>
                  </a:lnTo>
                  <a:lnTo>
                    <a:pt x="8404098" y="1117600"/>
                  </a:lnTo>
                  <a:lnTo>
                    <a:pt x="8448396" y="1117600"/>
                  </a:lnTo>
                  <a:lnTo>
                    <a:pt x="8492769" y="1104900"/>
                  </a:lnTo>
                  <a:lnTo>
                    <a:pt x="8537232" y="1104900"/>
                  </a:lnTo>
                  <a:lnTo>
                    <a:pt x="8581771" y="1092200"/>
                  </a:lnTo>
                  <a:lnTo>
                    <a:pt x="8671128" y="1092200"/>
                  </a:lnTo>
                  <a:lnTo>
                    <a:pt x="8715921" y="1079500"/>
                  </a:lnTo>
                  <a:lnTo>
                    <a:pt x="8850782" y="1079500"/>
                  </a:lnTo>
                  <a:lnTo>
                    <a:pt x="8895893" y="1066800"/>
                  </a:lnTo>
                  <a:lnTo>
                    <a:pt x="9187396" y="1066800"/>
                  </a:lnTo>
                  <a:lnTo>
                    <a:pt x="9263863" y="1079500"/>
                  </a:lnTo>
                  <a:lnTo>
                    <a:pt x="9339339" y="1079500"/>
                  </a:lnTo>
                  <a:lnTo>
                    <a:pt x="9487192" y="1104900"/>
                  </a:lnTo>
                  <a:lnTo>
                    <a:pt x="9559519" y="1104900"/>
                  </a:lnTo>
                  <a:lnTo>
                    <a:pt x="9700781" y="1130300"/>
                  </a:lnTo>
                  <a:lnTo>
                    <a:pt x="9723463" y="1143000"/>
                  </a:lnTo>
                  <a:lnTo>
                    <a:pt x="9723463" y="1066800"/>
                  </a:lnTo>
                  <a:lnTo>
                    <a:pt x="9723463" y="50800"/>
                  </a:lnTo>
                  <a:close/>
                </a:path>
                <a:path w="9723755" h="6223000">
                  <a:moveTo>
                    <a:pt x="9723476" y="2227897"/>
                  </a:moveTo>
                  <a:lnTo>
                    <a:pt x="9308262" y="2159419"/>
                  </a:lnTo>
                  <a:lnTo>
                    <a:pt x="8906764" y="2146744"/>
                  </a:lnTo>
                  <a:lnTo>
                    <a:pt x="8511984" y="2184362"/>
                  </a:lnTo>
                  <a:lnTo>
                    <a:pt x="8089430" y="2283117"/>
                  </a:lnTo>
                  <a:lnTo>
                    <a:pt x="7694816" y="2436965"/>
                  </a:lnTo>
                  <a:lnTo>
                    <a:pt x="7333475" y="2641066"/>
                  </a:lnTo>
                  <a:lnTo>
                    <a:pt x="7010717" y="2890570"/>
                  </a:lnTo>
                  <a:lnTo>
                    <a:pt x="6731851" y="3180626"/>
                  </a:lnTo>
                  <a:lnTo>
                    <a:pt x="6502197" y="3506406"/>
                  </a:lnTo>
                  <a:lnTo>
                    <a:pt x="6343675" y="3822052"/>
                  </a:lnTo>
                  <a:lnTo>
                    <a:pt x="6231953" y="4158691"/>
                  </a:lnTo>
                  <a:lnTo>
                    <a:pt x="6170790" y="4512919"/>
                  </a:lnTo>
                  <a:lnTo>
                    <a:pt x="6159881" y="4741723"/>
                  </a:lnTo>
                  <a:lnTo>
                    <a:pt x="9723476" y="4741723"/>
                  </a:lnTo>
                  <a:lnTo>
                    <a:pt x="9723476" y="2227897"/>
                  </a:lnTo>
                  <a:close/>
                </a:path>
              </a:pathLst>
            </a:custGeom>
            <a:solidFill>
              <a:srgbClr val="003399">
                <a:alpha val="35685"/>
              </a:srgbClr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692910" y="2893948"/>
              <a:ext cx="1880235" cy="635"/>
            </a:xfrm>
            <a:custGeom>
              <a:avLst/>
              <a:gdLst/>
              <a:ahLst/>
              <a:cxnLst/>
              <a:rect l="l" t="t" r="r" b="b"/>
              <a:pathLst>
                <a:path w="1880235" h="635">
                  <a:moveTo>
                    <a:pt x="0" y="0"/>
                  </a:moveTo>
                  <a:lnTo>
                    <a:pt x="1879980" y="126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147508"/>
              <a:ext cx="4957064" cy="4531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657857" y="3985642"/>
            <a:ext cx="1060133" cy="27411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650" kern="0" spc="-15" dirty="0">
                <a:solidFill>
                  <a:srgbClr val="FFFFFF"/>
                </a:solidFill>
                <a:latin typeface="Calibri"/>
                <a:cs typeface="Calibri"/>
              </a:rPr>
              <a:t>01/10/2026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4492" y="4739449"/>
            <a:ext cx="7481888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7200" b="1" kern="0" dirty="0">
                <a:solidFill>
                  <a:srgbClr val="FFFFFF"/>
                </a:solidFill>
                <a:latin typeface="Calibri"/>
                <a:cs typeface="Calibri"/>
              </a:rPr>
              <a:t>Moving</a:t>
            </a:r>
            <a:r>
              <a:rPr sz="7200" b="1" kern="0" spc="-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00" b="1" kern="0" dirty="0">
                <a:solidFill>
                  <a:srgbClr val="FFFFFF"/>
                </a:solidFill>
                <a:latin typeface="Calibri"/>
                <a:cs typeface="Calibri"/>
              </a:rPr>
              <a:t>Heat</a:t>
            </a:r>
            <a:r>
              <a:rPr sz="7200" b="1" kern="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00" b="1" kern="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200" b="1" kern="0"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00" b="1" kern="0" spc="-30" dirty="0">
                <a:solidFill>
                  <a:srgbClr val="FFFFFF"/>
                </a:solidFill>
                <a:latin typeface="Calibri"/>
                <a:cs typeface="Calibri"/>
              </a:rPr>
              <a:t>Cold</a:t>
            </a:r>
            <a:endParaRPr sz="7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4491" y="6100115"/>
            <a:ext cx="6724650" cy="481863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000" kern="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mobile</a:t>
            </a:r>
            <a:r>
              <a:rPr sz="3000" kern="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thermal</a:t>
            </a:r>
            <a:r>
              <a:rPr sz="3000" kern="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battery</a:t>
            </a:r>
            <a:r>
              <a:rPr sz="3000" kern="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3000" kern="0" spc="-9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spc="-15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sz="3000" kern="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spc="-15" dirty="0">
                <a:solidFill>
                  <a:srgbClr val="FFFFFF"/>
                </a:solidFill>
                <a:latin typeface="Calibri"/>
                <a:cs typeface="Calibri"/>
              </a:rPr>
              <a:t>Horizon</a:t>
            </a:r>
            <a:endParaRPr sz="3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29502" y="7305675"/>
            <a:ext cx="3855720" cy="48090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Heat</a:t>
            </a:r>
            <a:r>
              <a:rPr sz="3000" kern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3000" kern="0" spc="-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dirty="0">
                <a:solidFill>
                  <a:srgbClr val="FFFFFF"/>
                </a:solidFill>
                <a:latin typeface="Calibri"/>
                <a:cs typeface="Calibri"/>
              </a:rPr>
              <a:t>Wheels</a:t>
            </a:r>
            <a:r>
              <a:rPr sz="3000" kern="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kern="0" spc="-15" dirty="0">
                <a:solidFill>
                  <a:srgbClr val="FFFFFF"/>
                </a:solidFill>
                <a:latin typeface="Calibri"/>
                <a:cs typeface="Calibri"/>
              </a:rPr>
              <a:t>webinar</a:t>
            </a:r>
            <a:endParaRPr sz="30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11" name="object 11" descr="Home - THUNDER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74039" y="7885900"/>
            <a:ext cx="1733454" cy="12948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681" y="533495"/>
            <a:ext cx="566298" cy="28984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75409" y="324801"/>
            <a:ext cx="2113598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3600" b="1" kern="0" dirty="0">
                <a:solidFill>
                  <a:srgbClr val="095CFF"/>
                </a:solidFill>
                <a:latin typeface="Calibri"/>
                <a:cs typeface="Calibri"/>
              </a:rPr>
              <a:t>Key</a:t>
            </a:r>
            <a:r>
              <a:rPr sz="3600" b="1" kern="0" spc="-158" dirty="0">
                <a:solidFill>
                  <a:srgbClr val="095CFF"/>
                </a:solidFill>
                <a:latin typeface="Calibri"/>
                <a:cs typeface="Calibri"/>
              </a:rPr>
              <a:t> </a:t>
            </a:r>
            <a:r>
              <a:rPr sz="3600" b="1" kern="0" spc="-15" dirty="0">
                <a:solidFill>
                  <a:srgbClr val="095CFF"/>
                </a:solidFill>
                <a:latin typeface="Calibri"/>
                <a:cs typeface="Calibri"/>
              </a:rPr>
              <a:t>figures</a:t>
            </a:r>
            <a:endParaRPr sz="36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4632" y="1296163"/>
            <a:ext cx="5520690" cy="8382953"/>
            <a:chOff x="323088" y="864108"/>
            <a:chExt cx="3680460" cy="55886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88" y="864108"/>
              <a:ext cx="3680460" cy="55885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9605" y="889762"/>
              <a:ext cx="3578860" cy="5487670"/>
            </a:xfrm>
            <a:custGeom>
              <a:avLst/>
              <a:gdLst/>
              <a:ahLst/>
              <a:cxnLst/>
              <a:rect l="l" t="t" r="r" b="b"/>
              <a:pathLst>
                <a:path w="3578860" h="5487670">
                  <a:moveTo>
                    <a:pt x="3369589" y="0"/>
                  </a:moveTo>
                  <a:lnTo>
                    <a:pt x="209257" y="0"/>
                  </a:lnTo>
                  <a:lnTo>
                    <a:pt x="161276" y="5528"/>
                  </a:lnTo>
                  <a:lnTo>
                    <a:pt x="117231" y="21276"/>
                  </a:lnTo>
                  <a:lnTo>
                    <a:pt x="78377" y="45986"/>
                  </a:lnTo>
                  <a:lnTo>
                    <a:pt x="45971" y="78400"/>
                  </a:lnTo>
                  <a:lnTo>
                    <a:pt x="21269" y="117262"/>
                  </a:lnTo>
                  <a:lnTo>
                    <a:pt x="5526" y="161312"/>
                  </a:lnTo>
                  <a:lnTo>
                    <a:pt x="0" y="209296"/>
                  </a:lnTo>
                  <a:lnTo>
                    <a:pt x="0" y="5278132"/>
                  </a:lnTo>
                  <a:lnTo>
                    <a:pt x="5526" y="5326113"/>
                  </a:lnTo>
                  <a:lnTo>
                    <a:pt x="21269" y="5370159"/>
                  </a:lnTo>
                  <a:lnTo>
                    <a:pt x="45971" y="5409012"/>
                  </a:lnTo>
                  <a:lnTo>
                    <a:pt x="78377" y="5441419"/>
                  </a:lnTo>
                  <a:lnTo>
                    <a:pt x="117231" y="5466121"/>
                  </a:lnTo>
                  <a:lnTo>
                    <a:pt x="161276" y="5481863"/>
                  </a:lnTo>
                  <a:lnTo>
                    <a:pt x="209257" y="5487390"/>
                  </a:lnTo>
                  <a:lnTo>
                    <a:pt x="3369589" y="5487390"/>
                  </a:lnTo>
                  <a:lnTo>
                    <a:pt x="3417565" y="5481863"/>
                  </a:lnTo>
                  <a:lnTo>
                    <a:pt x="3461598" y="5466121"/>
                  </a:lnTo>
                  <a:lnTo>
                    <a:pt x="3500434" y="5441419"/>
                  </a:lnTo>
                  <a:lnTo>
                    <a:pt x="3532821" y="5409012"/>
                  </a:lnTo>
                  <a:lnTo>
                    <a:pt x="3557506" y="5370159"/>
                  </a:lnTo>
                  <a:lnTo>
                    <a:pt x="3573236" y="5326113"/>
                  </a:lnTo>
                  <a:lnTo>
                    <a:pt x="3578758" y="5278132"/>
                  </a:lnTo>
                  <a:lnTo>
                    <a:pt x="3578758" y="209296"/>
                  </a:lnTo>
                  <a:lnTo>
                    <a:pt x="3573236" y="161312"/>
                  </a:lnTo>
                  <a:lnTo>
                    <a:pt x="3557506" y="117262"/>
                  </a:lnTo>
                  <a:lnTo>
                    <a:pt x="3532821" y="78400"/>
                  </a:lnTo>
                  <a:lnTo>
                    <a:pt x="3500434" y="45986"/>
                  </a:lnTo>
                  <a:lnTo>
                    <a:pt x="3461598" y="21276"/>
                  </a:lnTo>
                  <a:lnTo>
                    <a:pt x="3417565" y="5528"/>
                  </a:lnTo>
                  <a:lnTo>
                    <a:pt x="336958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93647" y="3304718"/>
            <a:ext cx="366045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5400" b="1" kern="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4500" b="1" kern="0" dirty="0">
                <a:solidFill>
                  <a:srgbClr val="FFFFFF"/>
                </a:solidFill>
                <a:latin typeface="Calibri"/>
                <a:cs typeface="Calibri"/>
              </a:rPr>
              <a:t>ater</a:t>
            </a:r>
            <a:r>
              <a:rPr sz="4500" b="1" kern="0" spc="-1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400" b="1" kern="0" spc="-1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4500" b="1" kern="0" spc="-15" dirty="0">
                <a:solidFill>
                  <a:srgbClr val="FFFFFF"/>
                </a:solidFill>
                <a:latin typeface="Calibri"/>
                <a:cs typeface="Calibri"/>
              </a:rPr>
              <a:t>orizon</a:t>
            </a:r>
            <a:endParaRPr sz="45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77440" y="1559051"/>
            <a:ext cx="1792605" cy="1792605"/>
            <a:chOff x="1584960" y="1039367"/>
            <a:chExt cx="1195070" cy="119507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1039367"/>
              <a:ext cx="1194816" cy="11948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17853" y="107213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539877" y="0"/>
                  </a:moveTo>
                  <a:lnTo>
                    <a:pt x="490732" y="2207"/>
                  </a:lnTo>
                  <a:lnTo>
                    <a:pt x="442825" y="8701"/>
                  </a:lnTo>
                  <a:lnTo>
                    <a:pt x="396345" y="19292"/>
                  </a:lnTo>
                  <a:lnTo>
                    <a:pt x="351484" y="33788"/>
                  </a:lnTo>
                  <a:lnTo>
                    <a:pt x="308431" y="51999"/>
                  </a:lnTo>
                  <a:lnTo>
                    <a:pt x="267377" y="73735"/>
                  </a:lnTo>
                  <a:lnTo>
                    <a:pt x="228512" y="98803"/>
                  </a:lnTo>
                  <a:lnTo>
                    <a:pt x="192028" y="127015"/>
                  </a:lnTo>
                  <a:lnTo>
                    <a:pt x="158115" y="158178"/>
                  </a:lnTo>
                  <a:lnTo>
                    <a:pt x="126962" y="192102"/>
                  </a:lnTo>
                  <a:lnTo>
                    <a:pt x="98761" y="228597"/>
                  </a:lnTo>
                  <a:lnTo>
                    <a:pt x="73702" y="267471"/>
                  </a:lnTo>
                  <a:lnTo>
                    <a:pt x="51975" y="308534"/>
                  </a:lnTo>
                  <a:lnTo>
                    <a:pt x="33772" y="351595"/>
                  </a:lnTo>
                  <a:lnTo>
                    <a:pt x="19282" y="396463"/>
                  </a:lnTo>
                  <a:lnTo>
                    <a:pt x="8697" y="442948"/>
                  </a:lnTo>
                  <a:lnTo>
                    <a:pt x="2206" y="490858"/>
                  </a:lnTo>
                  <a:lnTo>
                    <a:pt x="0" y="540003"/>
                  </a:lnTo>
                  <a:lnTo>
                    <a:pt x="2206" y="589149"/>
                  </a:lnTo>
                  <a:lnTo>
                    <a:pt x="8697" y="637059"/>
                  </a:lnTo>
                  <a:lnTo>
                    <a:pt x="19282" y="683544"/>
                  </a:lnTo>
                  <a:lnTo>
                    <a:pt x="33772" y="728412"/>
                  </a:lnTo>
                  <a:lnTo>
                    <a:pt x="51975" y="771473"/>
                  </a:lnTo>
                  <a:lnTo>
                    <a:pt x="73702" y="812536"/>
                  </a:lnTo>
                  <a:lnTo>
                    <a:pt x="98761" y="851410"/>
                  </a:lnTo>
                  <a:lnTo>
                    <a:pt x="126962" y="887905"/>
                  </a:lnTo>
                  <a:lnTo>
                    <a:pt x="158115" y="921829"/>
                  </a:lnTo>
                  <a:lnTo>
                    <a:pt x="192028" y="952992"/>
                  </a:lnTo>
                  <a:lnTo>
                    <a:pt x="228512" y="981204"/>
                  </a:lnTo>
                  <a:lnTo>
                    <a:pt x="267377" y="1006272"/>
                  </a:lnTo>
                  <a:lnTo>
                    <a:pt x="308431" y="1028008"/>
                  </a:lnTo>
                  <a:lnTo>
                    <a:pt x="351484" y="1046219"/>
                  </a:lnTo>
                  <a:lnTo>
                    <a:pt x="396345" y="1060715"/>
                  </a:lnTo>
                  <a:lnTo>
                    <a:pt x="442825" y="1071306"/>
                  </a:lnTo>
                  <a:lnTo>
                    <a:pt x="490732" y="1077800"/>
                  </a:lnTo>
                  <a:lnTo>
                    <a:pt x="539877" y="1080007"/>
                  </a:lnTo>
                  <a:lnTo>
                    <a:pt x="589041" y="1077800"/>
                  </a:lnTo>
                  <a:lnTo>
                    <a:pt x="636966" y="1071306"/>
                  </a:lnTo>
                  <a:lnTo>
                    <a:pt x="683461" y="1060715"/>
                  </a:lnTo>
                  <a:lnTo>
                    <a:pt x="728336" y="1046219"/>
                  </a:lnTo>
                  <a:lnTo>
                    <a:pt x="771401" y="1028008"/>
                  </a:lnTo>
                  <a:lnTo>
                    <a:pt x="812466" y="1006272"/>
                  </a:lnTo>
                  <a:lnTo>
                    <a:pt x="851339" y="981204"/>
                  </a:lnTo>
                  <a:lnTo>
                    <a:pt x="887830" y="952992"/>
                  </a:lnTo>
                  <a:lnTo>
                    <a:pt x="921750" y="921829"/>
                  </a:lnTo>
                  <a:lnTo>
                    <a:pt x="952907" y="887905"/>
                  </a:lnTo>
                  <a:lnTo>
                    <a:pt x="981112" y="851410"/>
                  </a:lnTo>
                  <a:lnTo>
                    <a:pt x="1006173" y="812536"/>
                  </a:lnTo>
                  <a:lnTo>
                    <a:pt x="1027902" y="771473"/>
                  </a:lnTo>
                  <a:lnTo>
                    <a:pt x="1046107" y="728412"/>
                  </a:lnTo>
                  <a:lnTo>
                    <a:pt x="1060597" y="683544"/>
                  </a:lnTo>
                  <a:lnTo>
                    <a:pt x="1071183" y="637059"/>
                  </a:lnTo>
                  <a:lnTo>
                    <a:pt x="1077674" y="589149"/>
                  </a:lnTo>
                  <a:lnTo>
                    <a:pt x="1079880" y="540003"/>
                  </a:lnTo>
                  <a:lnTo>
                    <a:pt x="1077674" y="490858"/>
                  </a:lnTo>
                  <a:lnTo>
                    <a:pt x="1071183" y="442948"/>
                  </a:lnTo>
                  <a:lnTo>
                    <a:pt x="1060597" y="396463"/>
                  </a:lnTo>
                  <a:lnTo>
                    <a:pt x="1046107" y="351595"/>
                  </a:lnTo>
                  <a:lnTo>
                    <a:pt x="1027902" y="308534"/>
                  </a:lnTo>
                  <a:lnTo>
                    <a:pt x="1006173" y="267471"/>
                  </a:lnTo>
                  <a:lnTo>
                    <a:pt x="981112" y="228597"/>
                  </a:lnTo>
                  <a:lnTo>
                    <a:pt x="952907" y="192102"/>
                  </a:lnTo>
                  <a:lnTo>
                    <a:pt x="921750" y="158178"/>
                  </a:lnTo>
                  <a:lnTo>
                    <a:pt x="887830" y="127015"/>
                  </a:lnTo>
                  <a:lnTo>
                    <a:pt x="851339" y="98803"/>
                  </a:lnTo>
                  <a:lnTo>
                    <a:pt x="812466" y="73735"/>
                  </a:lnTo>
                  <a:lnTo>
                    <a:pt x="771401" y="51999"/>
                  </a:lnTo>
                  <a:lnTo>
                    <a:pt x="728336" y="33788"/>
                  </a:lnTo>
                  <a:lnTo>
                    <a:pt x="683461" y="19292"/>
                  </a:lnTo>
                  <a:lnTo>
                    <a:pt x="636966" y="8701"/>
                  </a:lnTo>
                  <a:lnTo>
                    <a:pt x="589041" y="2207"/>
                  </a:lnTo>
                  <a:lnTo>
                    <a:pt x="539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617853" y="107213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0" y="540003"/>
                  </a:moveTo>
                  <a:lnTo>
                    <a:pt x="2206" y="490858"/>
                  </a:lnTo>
                  <a:lnTo>
                    <a:pt x="8697" y="442948"/>
                  </a:lnTo>
                  <a:lnTo>
                    <a:pt x="19282" y="396463"/>
                  </a:lnTo>
                  <a:lnTo>
                    <a:pt x="33772" y="351595"/>
                  </a:lnTo>
                  <a:lnTo>
                    <a:pt x="51975" y="308534"/>
                  </a:lnTo>
                  <a:lnTo>
                    <a:pt x="73702" y="267471"/>
                  </a:lnTo>
                  <a:lnTo>
                    <a:pt x="98761" y="228597"/>
                  </a:lnTo>
                  <a:lnTo>
                    <a:pt x="126962" y="192102"/>
                  </a:lnTo>
                  <a:lnTo>
                    <a:pt x="158115" y="158178"/>
                  </a:lnTo>
                  <a:lnTo>
                    <a:pt x="192028" y="127015"/>
                  </a:lnTo>
                  <a:lnTo>
                    <a:pt x="228512" y="98803"/>
                  </a:lnTo>
                  <a:lnTo>
                    <a:pt x="267377" y="73735"/>
                  </a:lnTo>
                  <a:lnTo>
                    <a:pt x="308431" y="51999"/>
                  </a:lnTo>
                  <a:lnTo>
                    <a:pt x="351484" y="33788"/>
                  </a:lnTo>
                  <a:lnTo>
                    <a:pt x="396345" y="19292"/>
                  </a:lnTo>
                  <a:lnTo>
                    <a:pt x="442825" y="8701"/>
                  </a:lnTo>
                  <a:lnTo>
                    <a:pt x="490732" y="2207"/>
                  </a:lnTo>
                  <a:lnTo>
                    <a:pt x="539877" y="0"/>
                  </a:lnTo>
                  <a:lnTo>
                    <a:pt x="589041" y="2207"/>
                  </a:lnTo>
                  <a:lnTo>
                    <a:pt x="636966" y="8701"/>
                  </a:lnTo>
                  <a:lnTo>
                    <a:pt x="683461" y="19292"/>
                  </a:lnTo>
                  <a:lnTo>
                    <a:pt x="728336" y="33788"/>
                  </a:lnTo>
                  <a:lnTo>
                    <a:pt x="771401" y="51999"/>
                  </a:lnTo>
                  <a:lnTo>
                    <a:pt x="812466" y="73735"/>
                  </a:lnTo>
                  <a:lnTo>
                    <a:pt x="851339" y="98803"/>
                  </a:lnTo>
                  <a:lnTo>
                    <a:pt x="887830" y="127015"/>
                  </a:lnTo>
                  <a:lnTo>
                    <a:pt x="921750" y="158178"/>
                  </a:lnTo>
                  <a:lnTo>
                    <a:pt x="952907" y="192102"/>
                  </a:lnTo>
                  <a:lnTo>
                    <a:pt x="981112" y="228597"/>
                  </a:lnTo>
                  <a:lnTo>
                    <a:pt x="1006173" y="267471"/>
                  </a:lnTo>
                  <a:lnTo>
                    <a:pt x="1027902" y="308534"/>
                  </a:lnTo>
                  <a:lnTo>
                    <a:pt x="1046107" y="351595"/>
                  </a:lnTo>
                  <a:lnTo>
                    <a:pt x="1060597" y="396463"/>
                  </a:lnTo>
                  <a:lnTo>
                    <a:pt x="1071183" y="442948"/>
                  </a:lnTo>
                  <a:lnTo>
                    <a:pt x="1077674" y="490858"/>
                  </a:lnTo>
                  <a:lnTo>
                    <a:pt x="1079880" y="540003"/>
                  </a:lnTo>
                  <a:lnTo>
                    <a:pt x="1077674" y="589149"/>
                  </a:lnTo>
                  <a:lnTo>
                    <a:pt x="1071183" y="637059"/>
                  </a:lnTo>
                  <a:lnTo>
                    <a:pt x="1060597" y="683544"/>
                  </a:lnTo>
                  <a:lnTo>
                    <a:pt x="1046107" y="728412"/>
                  </a:lnTo>
                  <a:lnTo>
                    <a:pt x="1027902" y="771473"/>
                  </a:lnTo>
                  <a:lnTo>
                    <a:pt x="1006173" y="812536"/>
                  </a:lnTo>
                  <a:lnTo>
                    <a:pt x="981112" y="851410"/>
                  </a:lnTo>
                  <a:lnTo>
                    <a:pt x="952907" y="887905"/>
                  </a:lnTo>
                  <a:lnTo>
                    <a:pt x="921750" y="921829"/>
                  </a:lnTo>
                  <a:lnTo>
                    <a:pt x="887830" y="952992"/>
                  </a:lnTo>
                  <a:lnTo>
                    <a:pt x="851339" y="981204"/>
                  </a:lnTo>
                  <a:lnTo>
                    <a:pt x="812466" y="1006272"/>
                  </a:lnTo>
                  <a:lnTo>
                    <a:pt x="771401" y="1028008"/>
                  </a:lnTo>
                  <a:lnTo>
                    <a:pt x="728336" y="1046219"/>
                  </a:lnTo>
                  <a:lnTo>
                    <a:pt x="683461" y="1060715"/>
                  </a:lnTo>
                  <a:lnTo>
                    <a:pt x="636966" y="1071306"/>
                  </a:lnTo>
                  <a:lnTo>
                    <a:pt x="589041" y="1077800"/>
                  </a:lnTo>
                  <a:lnTo>
                    <a:pt x="539877" y="1080007"/>
                  </a:lnTo>
                  <a:lnTo>
                    <a:pt x="490732" y="1077800"/>
                  </a:lnTo>
                  <a:lnTo>
                    <a:pt x="442825" y="1071306"/>
                  </a:lnTo>
                  <a:lnTo>
                    <a:pt x="396345" y="1060715"/>
                  </a:lnTo>
                  <a:lnTo>
                    <a:pt x="351484" y="1046219"/>
                  </a:lnTo>
                  <a:lnTo>
                    <a:pt x="308431" y="1028008"/>
                  </a:lnTo>
                  <a:lnTo>
                    <a:pt x="267377" y="1006272"/>
                  </a:lnTo>
                  <a:lnTo>
                    <a:pt x="228512" y="981204"/>
                  </a:lnTo>
                  <a:lnTo>
                    <a:pt x="192028" y="952992"/>
                  </a:lnTo>
                  <a:lnTo>
                    <a:pt x="158115" y="921829"/>
                  </a:lnTo>
                  <a:lnTo>
                    <a:pt x="126962" y="887905"/>
                  </a:lnTo>
                  <a:lnTo>
                    <a:pt x="98761" y="851410"/>
                  </a:lnTo>
                  <a:lnTo>
                    <a:pt x="73702" y="812536"/>
                  </a:lnTo>
                  <a:lnTo>
                    <a:pt x="51975" y="771473"/>
                  </a:lnTo>
                  <a:lnTo>
                    <a:pt x="33772" y="728412"/>
                  </a:lnTo>
                  <a:lnTo>
                    <a:pt x="19282" y="683544"/>
                  </a:lnTo>
                  <a:lnTo>
                    <a:pt x="8697" y="637059"/>
                  </a:lnTo>
                  <a:lnTo>
                    <a:pt x="2206" y="589149"/>
                  </a:lnTo>
                  <a:lnTo>
                    <a:pt x="0" y="5400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8470" y="1325498"/>
              <a:ext cx="787755" cy="50292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6998780" y="1317116"/>
            <a:ext cx="4495800" cy="1939290"/>
            <a:chOff x="4665853" y="878077"/>
            <a:chExt cx="2997200" cy="1292860"/>
          </a:xfrm>
        </p:grpSpPr>
        <p:sp>
          <p:nvSpPr>
            <p:cNvPr id="18" name="object 18"/>
            <p:cNvSpPr/>
            <p:nvPr/>
          </p:nvSpPr>
          <p:spPr>
            <a:xfrm>
              <a:off x="4672203" y="88442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39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39"/>
                  </a:lnTo>
                  <a:lnTo>
                    <a:pt x="0" y="1188720"/>
                  </a:lnTo>
                  <a:lnTo>
                    <a:pt x="7197" y="1224278"/>
                  </a:lnTo>
                  <a:lnTo>
                    <a:pt x="26812" y="1253347"/>
                  </a:lnTo>
                  <a:lnTo>
                    <a:pt x="55881" y="1272962"/>
                  </a:lnTo>
                  <a:lnTo>
                    <a:pt x="91439" y="1280160"/>
                  </a:lnTo>
                  <a:lnTo>
                    <a:pt x="2892679" y="1280160"/>
                  </a:lnTo>
                  <a:lnTo>
                    <a:pt x="2928290" y="1272962"/>
                  </a:lnTo>
                  <a:lnTo>
                    <a:pt x="2957353" y="1253347"/>
                  </a:lnTo>
                  <a:lnTo>
                    <a:pt x="2976939" y="1224278"/>
                  </a:lnTo>
                  <a:lnTo>
                    <a:pt x="2984119" y="1188720"/>
                  </a:lnTo>
                  <a:lnTo>
                    <a:pt x="2984119" y="91439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672203" y="88442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39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39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39"/>
                  </a:lnTo>
                  <a:lnTo>
                    <a:pt x="2984119" y="1188720"/>
                  </a:lnTo>
                  <a:lnTo>
                    <a:pt x="2976939" y="1224278"/>
                  </a:lnTo>
                  <a:lnTo>
                    <a:pt x="2957353" y="1253347"/>
                  </a:lnTo>
                  <a:lnTo>
                    <a:pt x="2928290" y="1272962"/>
                  </a:lnTo>
                  <a:lnTo>
                    <a:pt x="2892679" y="1280160"/>
                  </a:lnTo>
                  <a:lnTo>
                    <a:pt x="91439" y="1280160"/>
                  </a:lnTo>
                  <a:lnTo>
                    <a:pt x="55881" y="1272962"/>
                  </a:lnTo>
                  <a:lnTo>
                    <a:pt x="26812" y="1253347"/>
                  </a:lnTo>
                  <a:lnTo>
                    <a:pt x="7197" y="1224278"/>
                  </a:lnTo>
                  <a:lnTo>
                    <a:pt x="0" y="1188720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855083" y="102158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39" y="0"/>
                  </a:moveTo>
                  <a:lnTo>
                    <a:pt x="158593" y="5431"/>
                  </a:lnTo>
                  <a:lnTo>
                    <a:pt x="115299" y="20905"/>
                  </a:lnTo>
                  <a:lnTo>
                    <a:pt x="77097" y="45186"/>
                  </a:lnTo>
                  <a:lnTo>
                    <a:pt x="45226" y="77044"/>
                  </a:lnTo>
                  <a:lnTo>
                    <a:pt x="20927" y="115244"/>
                  </a:lnTo>
                  <a:lnTo>
                    <a:pt x="5438" y="158553"/>
                  </a:lnTo>
                  <a:lnTo>
                    <a:pt x="0" y="205739"/>
                  </a:lnTo>
                  <a:lnTo>
                    <a:pt x="5438" y="252886"/>
                  </a:lnTo>
                  <a:lnTo>
                    <a:pt x="20927" y="296180"/>
                  </a:lnTo>
                  <a:lnTo>
                    <a:pt x="45226" y="334382"/>
                  </a:lnTo>
                  <a:lnTo>
                    <a:pt x="77097" y="366253"/>
                  </a:lnTo>
                  <a:lnTo>
                    <a:pt x="115299" y="390552"/>
                  </a:lnTo>
                  <a:lnTo>
                    <a:pt x="158593" y="406041"/>
                  </a:lnTo>
                  <a:lnTo>
                    <a:pt x="205739" y="411479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39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855083" y="102158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0" y="205739"/>
                  </a:moveTo>
                  <a:lnTo>
                    <a:pt x="5438" y="158553"/>
                  </a:lnTo>
                  <a:lnTo>
                    <a:pt x="20927" y="115244"/>
                  </a:lnTo>
                  <a:lnTo>
                    <a:pt x="45226" y="77044"/>
                  </a:lnTo>
                  <a:lnTo>
                    <a:pt x="77097" y="45186"/>
                  </a:lnTo>
                  <a:lnTo>
                    <a:pt x="115299" y="20905"/>
                  </a:lnTo>
                  <a:lnTo>
                    <a:pt x="15859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39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39" y="411479"/>
                  </a:lnTo>
                  <a:lnTo>
                    <a:pt x="158593" y="406041"/>
                  </a:lnTo>
                  <a:lnTo>
                    <a:pt x="115299" y="390552"/>
                  </a:lnTo>
                  <a:lnTo>
                    <a:pt x="77097" y="366253"/>
                  </a:lnTo>
                  <a:lnTo>
                    <a:pt x="45226" y="334382"/>
                  </a:lnTo>
                  <a:lnTo>
                    <a:pt x="20927" y="296180"/>
                  </a:lnTo>
                  <a:lnTo>
                    <a:pt x="5438" y="252886"/>
                  </a:lnTo>
                  <a:lnTo>
                    <a:pt x="0" y="2057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2" name="object 22" descr="preencoded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5667" y="1122171"/>
              <a:ext cx="210312" cy="21031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060055" y="1671638"/>
            <a:ext cx="100012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CREATION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64526" y="2145803"/>
            <a:ext cx="1901190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spc="-30" dirty="0">
                <a:solidFill>
                  <a:srgbClr val="0A1F39"/>
                </a:solidFill>
                <a:latin typeface="Calibri"/>
                <a:cs typeface="Calibri"/>
              </a:rPr>
              <a:t>2017</a:t>
            </a:r>
            <a:endParaRPr sz="33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Student</a:t>
            </a:r>
            <a:r>
              <a:rPr sz="1650" kern="0" spc="-6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entrepreneur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092178" y="1294446"/>
            <a:ext cx="4495800" cy="1939290"/>
            <a:chOff x="8061452" y="862964"/>
            <a:chExt cx="2997200" cy="1292860"/>
          </a:xfrm>
        </p:grpSpPr>
        <p:sp>
          <p:nvSpPr>
            <p:cNvPr id="26" name="object 26"/>
            <p:cNvSpPr/>
            <p:nvPr/>
          </p:nvSpPr>
          <p:spPr>
            <a:xfrm>
              <a:off x="8067802" y="869314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40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39"/>
                  </a:lnTo>
                  <a:lnTo>
                    <a:pt x="0" y="1188720"/>
                  </a:lnTo>
                  <a:lnTo>
                    <a:pt x="7197" y="1224278"/>
                  </a:lnTo>
                  <a:lnTo>
                    <a:pt x="26812" y="1253347"/>
                  </a:lnTo>
                  <a:lnTo>
                    <a:pt x="55881" y="1272962"/>
                  </a:lnTo>
                  <a:lnTo>
                    <a:pt x="91440" y="1280160"/>
                  </a:lnTo>
                  <a:lnTo>
                    <a:pt x="2892679" y="1280160"/>
                  </a:lnTo>
                  <a:lnTo>
                    <a:pt x="2928290" y="1272962"/>
                  </a:lnTo>
                  <a:lnTo>
                    <a:pt x="2957353" y="1253347"/>
                  </a:lnTo>
                  <a:lnTo>
                    <a:pt x="2976939" y="1224278"/>
                  </a:lnTo>
                  <a:lnTo>
                    <a:pt x="2984119" y="1188720"/>
                  </a:lnTo>
                  <a:lnTo>
                    <a:pt x="2984119" y="91439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8067802" y="869314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39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40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39"/>
                  </a:lnTo>
                  <a:lnTo>
                    <a:pt x="2984119" y="1188720"/>
                  </a:lnTo>
                  <a:lnTo>
                    <a:pt x="2976939" y="1224278"/>
                  </a:lnTo>
                  <a:lnTo>
                    <a:pt x="2957353" y="1253347"/>
                  </a:lnTo>
                  <a:lnTo>
                    <a:pt x="2928290" y="1272962"/>
                  </a:lnTo>
                  <a:lnTo>
                    <a:pt x="2892679" y="1280160"/>
                  </a:lnTo>
                  <a:lnTo>
                    <a:pt x="91440" y="1280160"/>
                  </a:lnTo>
                  <a:lnTo>
                    <a:pt x="55881" y="1272962"/>
                  </a:lnTo>
                  <a:lnTo>
                    <a:pt x="26812" y="1253347"/>
                  </a:lnTo>
                  <a:lnTo>
                    <a:pt x="7197" y="1224278"/>
                  </a:lnTo>
                  <a:lnTo>
                    <a:pt x="0" y="1188720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250682" y="1006474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40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39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40" y="411479"/>
                  </a:lnTo>
                  <a:lnTo>
                    <a:pt x="252926" y="406048"/>
                  </a:lnTo>
                  <a:lnTo>
                    <a:pt x="296235" y="390574"/>
                  </a:lnTo>
                  <a:lnTo>
                    <a:pt x="334435" y="366293"/>
                  </a:lnTo>
                  <a:lnTo>
                    <a:pt x="366293" y="334435"/>
                  </a:lnTo>
                  <a:lnTo>
                    <a:pt x="390574" y="296235"/>
                  </a:lnTo>
                  <a:lnTo>
                    <a:pt x="406048" y="252926"/>
                  </a:lnTo>
                  <a:lnTo>
                    <a:pt x="411479" y="205739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250682" y="1006474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0" y="205739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40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39"/>
                  </a:lnTo>
                  <a:lnTo>
                    <a:pt x="406048" y="252926"/>
                  </a:lnTo>
                  <a:lnTo>
                    <a:pt x="390574" y="296235"/>
                  </a:lnTo>
                  <a:lnTo>
                    <a:pt x="366293" y="334435"/>
                  </a:lnTo>
                  <a:lnTo>
                    <a:pt x="334435" y="366293"/>
                  </a:lnTo>
                  <a:lnTo>
                    <a:pt x="296235" y="390574"/>
                  </a:lnTo>
                  <a:lnTo>
                    <a:pt x="252926" y="406048"/>
                  </a:lnTo>
                  <a:lnTo>
                    <a:pt x="205740" y="411479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0" name="object 30" descr="preencoded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51266" y="1107058"/>
              <a:ext cx="210311" cy="21031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3154216" y="1648776"/>
            <a:ext cx="1008698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LOCATION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58688" y="2121428"/>
            <a:ext cx="1878330" cy="926536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9050" defTabSz="1371600">
              <a:spcBef>
                <a:spcPts val="885"/>
              </a:spcBef>
            </a:pPr>
            <a:r>
              <a:rPr sz="3300" b="1" kern="0" spc="-15" dirty="0">
                <a:solidFill>
                  <a:srgbClr val="0A1F39"/>
                </a:solidFill>
                <a:latin typeface="Calibri"/>
                <a:cs typeface="Calibri"/>
              </a:rPr>
              <a:t>Toulouse</a:t>
            </a:r>
            <a:endParaRPr sz="33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South-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West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of</a:t>
            </a:r>
            <a:r>
              <a:rPr sz="1650" kern="0" spc="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France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667" y="4843272"/>
            <a:ext cx="4009073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defTabSz="1371600">
              <a:spcBef>
                <a:spcPts val="143"/>
              </a:spcBef>
            </a:pPr>
            <a:r>
              <a:rPr sz="2400" kern="0" dirty="0">
                <a:solidFill>
                  <a:srgbClr val="FFFFFF"/>
                </a:solidFill>
                <a:latin typeface="Calibri"/>
                <a:cs typeface="Calibri"/>
              </a:rPr>
              <a:t>Deliver</a:t>
            </a:r>
            <a:r>
              <a:rPr sz="2400" kern="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kern="0" spc="-15" dirty="0">
                <a:solidFill>
                  <a:srgbClr val="FFFFFF"/>
                </a:solidFill>
                <a:latin typeface="Calibri"/>
                <a:cs typeface="Calibri"/>
              </a:rPr>
              <a:t>low-</a:t>
            </a:r>
            <a:r>
              <a:rPr sz="2400" kern="0" dirty="0">
                <a:solidFill>
                  <a:srgbClr val="FFFFFF"/>
                </a:solidFill>
                <a:latin typeface="Calibri"/>
                <a:cs typeface="Calibri"/>
              </a:rPr>
              <a:t>carbon</a:t>
            </a:r>
            <a:r>
              <a:rPr sz="2400" kern="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rgbClr val="FFFFFF"/>
                </a:solidFill>
                <a:latin typeface="Calibri"/>
                <a:cs typeface="Calibri"/>
              </a:rPr>
              <a:t>cooling</a:t>
            </a:r>
            <a:r>
              <a:rPr sz="2400" kern="0" spc="-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kern="0" spc="-30" dirty="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sz="2400" kern="0" spc="-15" dirty="0">
                <a:solidFill>
                  <a:srgbClr val="FFFFFF"/>
                </a:solidFill>
                <a:latin typeface="Calibri"/>
                <a:cs typeface="Calibri"/>
              </a:rPr>
              <a:t>(distant)</a:t>
            </a:r>
            <a:r>
              <a:rPr sz="2400" kern="0" spc="-6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kern="0" dirty="0">
                <a:solidFill>
                  <a:srgbClr val="FFFFFF"/>
                </a:solidFill>
                <a:latin typeface="Calibri"/>
                <a:cs typeface="Calibri"/>
              </a:rPr>
              <a:t>waste</a:t>
            </a:r>
            <a:r>
              <a:rPr sz="2400" kern="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kern="0" spc="-30" dirty="0">
                <a:solidFill>
                  <a:srgbClr val="FFFFFF"/>
                </a:solidFill>
                <a:latin typeface="Calibri"/>
                <a:cs typeface="Calibri"/>
              </a:rPr>
              <a:t>heat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998780" y="3410711"/>
            <a:ext cx="4495800" cy="1939290"/>
            <a:chOff x="4665853" y="2273807"/>
            <a:chExt cx="2997200" cy="1292860"/>
          </a:xfrm>
        </p:grpSpPr>
        <p:sp>
          <p:nvSpPr>
            <p:cNvPr id="34" name="object 34"/>
            <p:cNvSpPr/>
            <p:nvPr/>
          </p:nvSpPr>
          <p:spPr>
            <a:xfrm>
              <a:off x="4672203" y="228015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39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39"/>
                  </a:lnTo>
                  <a:lnTo>
                    <a:pt x="0" y="1188719"/>
                  </a:lnTo>
                  <a:lnTo>
                    <a:pt x="7197" y="1224278"/>
                  </a:lnTo>
                  <a:lnTo>
                    <a:pt x="26812" y="1253347"/>
                  </a:lnTo>
                  <a:lnTo>
                    <a:pt x="55881" y="1272962"/>
                  </a:lnTo>
                  <a:lnTo>
                    <a:pt x="91439" y="1280159"/>
                  </a:lnTo>
                  <a:lnTo>
                    <a:pt x="2892679" y="1280159"/>
                  </a:lnTo>
                  <a:lnTo>
                    <a:pt x="2928290" y="1272962"/>
                  </a:lnTo>
                  <a:lnTo>
                    <a:pt x="2957353" y="1253347"/>
                  </a:lnTo>
                  <a:lnTo>
                    <a:pt x="2976939" y="1224278"/>
                  </a:lnTo>
                  <a:lnTo>
                    <a:pt x="2984119" y="1188719"/>
                  </a:lnTo>
                  <a:lnTo>
                    <a:pt x="2984119" y="91439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672203" y="228015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39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39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39"/>
                  </a:lnTo>
                  <a:lnTo>
                    <a:pt x="2984119" y="1188719"/>
                  </a:lnTo>
                  <a:lnTo>
                    <a:pt x="2976939" y="1224278"/>
                  </a:lnTo>
                  <a:lnTo>
                    <a:pt x="2957353" y="1253347"/>
                  </a:lnTo>
                  <a:lnTo>
                    <a:pt x="2928290" y="1272962"/>
                  </a:lnTo>
                  <a:lnTo>
                    <a:pt x="2892679" y="1280159"/>
                  </a:lnTo>
                  <a:lnTo>
                    <a:pt x="91439" y="1280159"/>
                  </a:lnTo>
                  <a:lnTo>
                    <a:pt x="55881" y="1272962"/>
                  </a:lnTo>
                  <a:lnTo>
                    <a:pt x="26812" y="1253347"/>
                  </a:lnTo>
                  <a:lnTo>
                    <a:pt x="7197" y="1224278"/>
                  </a:lnTo>
                  <a:lnTo>
                    <a:pt x="0" y="1188719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855083" y="241731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39" y="0"/>
                  </a:moveTo>
                  <a:lnTo>
                    <a:pt x="158593" y="5431"/>
                  </a:lnTo>
                  <a:lnTo>
                    <a:pt x="115299" y="20905"/>
                  </a:lnTo>
                  <a:lnTo>
                    <a:pt x="77097" y="45186"/>
                  </a:lnTo>
                  <a:lnTo>
                    <a:pt x="45226" y="77044"/>
                  </a:lnTo>
                  <a:lnTo>
                    <a:pt x="20927" y="115244"/>
                  </a:lnTo>
                  <a:lnTo>
                    <a:pt x="5438" y="158553"/>
                  </a:lnTo>
                  <a:lnTo>
                    <a:pt x="0" y="205740"/>
                  </a:lnTo>
                  <a:lnTo>
                    <a:pt x="5438" y="252886"/>
                  </a:lnTo>
                  <a:lnTo>
                    <a:pt x="20927" y="296180"/>
                  </a:lnTo>
                  <a:lnTo>
                    <a:pt x="45226" y="334382"/>
                  </a:lnTo>
                  <a:lnTo>
                    <a:pt x="77097" y="366253"/>
                  </a:lnTo>
                  <a:lnTo>
                    <a:pt x="115299" y="390552"/>
                  </a:lnTo>
                  <a:lnTo>
                    <a:pt x="158593" y="406041"/>
                  </a:lnTo>
                  <a:lnTo>
                    <a:pt x="205739" y="411480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855083" y="241731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0" y="205740"/>
                  </a:moveTo>
                  <a:lnTo>
                    <a:pt x="5438" y="158553"/>
                  </a:lnTo>
                  <a:lnTo>
                    <a:pt x="20927" y="115244"/>
                  </a:lnTo>
                  <a:lnTo>
                    <a:pt x="45226" y="77044"/>
                  </a:lnTo>
                  <a:lnTo>
                    <a:pt x="77097" y="45186"/>
                  </a:lnTo>
                  <a:lnTo>
                    <a:pt x="115299" y="20905"/>
                  </a:lnTo>
                  <a:lnTo>
                    <a:pt x="15859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39" y="411480"/>
                  </a:lnTo>
                  <a:lnTo>
                    <a:pt x="158593" y="406041"/>
                  </a:lnTo>
                  <a:lnTo>
                    <a:pt x="115299" y="390552"/>
                  </a:lnTo>
                  <a:lnTo>
                    <a:pt x="77097" y="366253"/>
                  </a:lnTo>
                  <a:lnTo>
                    <a:pt x="45226" y="334382"/>
                  </a:lnTo>
                  <a:lnTo>
                    <a:pt x="20927" y="296180"/>
                  </a:lnTo>
                  <a:lnTo>
                    <a:pt x="5438" y="25288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8" name="object 38" descr="preencoded.pn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5667" y="2517901"/>
              <a:ext cx="210312" cy="210312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8060056" y="3765614"/>
            <a:ext cx="601028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30" dirty="0">
                <a:solidFill>
                  <a:srgbClr val="0340B8"/>
                </a:solidFill>
                <a:latin typeface="Calibri"/>
                <a:cs typeface="Calibri"/>
              </a:rPr>
              <a:t>TEAM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64526" y="4239780"/>
            <a:ext cx="2085023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39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people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Mainly</a:t>
            </a:r>
            <a:r>
              <a:rPr sz="1650" kern="0" spc="-6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engineers</a:t>
            </a:r>
            <a:r>
              <a:rPr sz="1650" kern="0" spc="-6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&amp;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PhD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2092178" y="3388043"/>
            <a:ext cx="4495800" cy="1939290"/>
            <a:chOff x="8061452" y="2258695"/>
            <a:chExt cx="2997200" cy="1292860"/>
          </a:xfrm>
        </p:grpSpPr>
        <p:sp>
          <p:nvSpPr>
            <p:cNvPr id="42" name="object 42"/>
            <p:cNvSpPr/>
            <p:nvPr/>
          </p:nvSpPr>
          <p:spPr>
            <a:xfrm>
              <a:off x="8067802" y="2265045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40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39"/>
                  </a:lnTo>
                  <a:lnTo>
                    <a:pt x="0" y="1188719"/>
                  </a:lnTo>
                  <a:lnTo>
                    <a:pt x="7197" y="1224278"/>
                  </a:lnTo>
                  <a:lnTo>
                    <a:pt x="26812" y="1253347"/>
                  </a:lnTo>
                  <a:lnTo>
                    <a:pt x="55881" y="1272962"/>
                  </a:lnTo>
                  <a:lnTo>
                    <a:pt x="91440" y="1280159"/>
                  </a:lnTo>
                  <a:lnTo>
                    <a:pt x="2892679" y="1280159"/>
                  </a:lnTo>
                  <a:lnTo>
                    <a:pt x="2928290" y="1272962"/>
                  </a:lnTo>
                  <a:lnTo>
                    <a:pt x="2957353" y="1253347"/>
                  </a:lnTo>
                  <a:lnTo>
                    <a:pt x="2976939" y="1224278"/>
                  </a:lnTo>
                  <a:lnTo>
                    <a:pt x="2984119" y="1188719"/>
                  </a:lnTo>
                  <a:lnTo>
                    <a:pt x="2984119" y="91439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8067802" y="2265045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39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40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39"/>
                  </a:lnTo>
                  <a:lnTo>
                    <a:pt x="2984119" y="1188719"/>
                  </a:lnTo>
                  <a:lnTo>
                    <a:pt x="2976939" y="1224278"/>
                  </a:lnTo>
                  <a:lnTo>
                    <a:pt x="2957353" y="1253347"/>
                  </a:lnTo>
                  <a:lnTo>
                    <a:pt x="2928290" y="1272962"/>
                  </a:lnTo>
                  <a:lnTo>
                    <a:pt x="2892679" y="1280159"/>
                  </a:lnTo>
                  <a:lnTo>
                    <a:pt x="91440" y="1280159"/>
                  </a:lnTo>
                  <a:lnTo>
                    <a:pt x="55881" y="1272962"/>
                  </a:lnTo>
                  <a:lnTo>
                    <a:pt x="26812" y="1253347"/>
                  </a:lnTo>
                  <a:lnTo>
                    <a:pt x="7197" y="1224278"/>
                  </a:lnTo>
                  <a:lnTo>
                    <a:pt x="0" y="1188719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8250682" y="240220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205740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886"/>
                  </a:lnTo>
                  <a:lnTo>
                    <a:pt x="20905" y="296180"/>
                  </a:lnTo>
                  <a:lnTo>
                    <a:pt x="45186" y="334382"/>
                  </a:lnTo>
                  <a:lnTo>
                    <a:pt x="77044" y="366253"/>
                  </a:lnTo>
                  <a:lnTo>
                    <a:pt x="115244" y="390552"/>
                  </a:lnTo>
                  <a:lnTo>
                    <a:pt x="158553" y="406041"/>
                  </a:lnTo>
                  <a:lnTo>
                    <a:pt x="205740" y="411480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8250682" y="240220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80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40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40" y="411480"/>
                  </a:lnTo>
                  <a:lnTo>
                    <a:pt x="158553" y="406041"/>
                  </a:lnTo>
                  <a:lnTo>
                    <a:pt x="115244" y="390552"/>
                  </a:lnTo>
                  <a:lnTo>
                    <a:pt x="77044" y="366253"/>
                  </a:lnTo>
                  <a:lnTo>
                    <a:pt x="45186" y="334382"/>
                  </a:lnTo>
                  <a:lnTo>
                    <a:pt x="20905" y="296180"/>
                  </a:lnTo>
                  <a:lnTo>
                    <a:pt x="5431" y="25288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6" name="object 46" descr="preencoded.pn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51266" y="2502789"/>
              <a:ext cx="210311" cy="210312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13154216" y="3742754"/>
            <a:ext cx="226504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FUNDRAISING</a:t>
            </a:r>
            <a:r>
              <a:rPr b="1" kern="0" spc="-105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ROUNDS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358688" y="4259088"/>
            <a:ext cx="919163" cy="916598"/>
          </a:xfrm>
          <a:prstGeom prst="rect">
            <a:avLst/>
          </a:prstGeom>
        </p:spPr>
        <p:txBody>
          <a:bodyPr vert="horz" wrap="square" lIns="0" tIns="176213" rIns="0" bIns="0" rtlCol="0">
            <a:spAutoFit/>
          </a:bodyPr>
          <a:lstStyle/>
          <a:p>
            <a:pPr marL="19050" defTabSz="1371600">
              <a:spcBef>
                <a:spcPts val="1388"/>
              </a:spcBef>
            </a:pPr>
            <a:r>
              <a:rPr sz="2400" b="1" kern="0" dirty="0">
                <a:solidFill>
                  <a:srgbClr val="0A1F39"/>
                </a:solidFill>
                <a:latin typeface="Calibri"/>
                <a:cs typeface="Calibri"/>
              </a:rPr>
              <a:t>5</a:t>
            </a:r>
            <a:r>
              <a:rPr sz="2400" b="1" kern="0" spc="-15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400" b="1" kern="0" spc="-38" dirty="0">
                <a:solidFill>
                  <a:srgbClr val="0A1F39"/>
                </a:solidFill>
                <a:latin typeface="Calibri"/>
                <a:cs typeface="Calibri"/>
              </a:rPr>
              <a:t>M€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863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Mar.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2022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4943773" y="4231500"/>
            <a:ext cx="1254441" cy="90313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lnSpc>
                <a:spcPts val="4994"/>
              </a:lnSpc>
              <a:spcBef>
                <a:spcPts val="143"/>
              </a:spcBef>
            </a:pPr>
            <a:r>
              <a:rPr sz="4200" b="1" kern="0" dirty="0">
                <a:solidFill>
                  <a:srgbClr val="0A1F39"/>
                </a:solidFill>
                <a:latin typeface="Calibri"/>
                <a:cs typeface="Calibri"/>
              </a:rPr>
              <a:t>18</a:t>
            </a:r>
            <a:r>
              <a:rPr sz="4200" b="1" kern="0" spc="-233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spc="-53" dirty="0">
                <a:solidFill>
                  <a:srgbClr val="0A1F39"/>
                </a:solidFill>
                <a:latin typeface="Calibri"/>
                <a:cs typeface="Calibri"/>
              </a:rPr>
              <a:t>M€</a:t>
            </a:r>
            <a:endParaRPr sz="33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lnSpc>
                <a:spcPts val="1935"/>
              </a:lnSpc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Nov.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2025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0567" y="6409182"/>
            <a:ext cx="4262438" cy="66556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57150" defTabSz="1371600">
              <a:spcBef>
                <a:spcPts val="150"/>
              </a:spcBef>
            </a:pP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Thermal</a:t>
            </a:r>
            <a:r>
              <a:rPr sz="2100" kern="0" spc="-68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battery</a:t>
            </a:r>
            <a:r>
              <a:rPr sz="2100" kern="0" spc="-53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63" kern="0" baseline="25641" dirty="0">
                <a:solidFill>
                  <a:srgbClr val="00AFEF"/>
                </a:solidFill>
                <a:latin typeface="Webdings"/>
                <a:cs typeface="Webdings"/>
              </a:rPr>
              <a:t></a:t>
            </a:r>
            <a:r>
              <a:rPr sz="1463" kern="0" spc="225" baseline="25641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Circular</a:t>
            </a:r>
            <a:r>
              <a:rPr sz="2100" kern="0" spc="-6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100" kern="0" spc="-15" dirty="0">
                <a:solidFill>
                  <a:srgbClr val="00AFEF"/>
                </a:solidFill>
                <a:latin typeface="Calibri"/>
                <a:cs typeface="Calibri"/>
              </a:rPr>
              <a:t>economy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57150" defTabSz="1371600">
              <a:spcBef>
                <a:spcPts val="8"/>
              </a:spcBef>
            </a:pP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Cooling</a:t>
            </a:r>
            <a:r>
              <a:rPr sz="2100" kern="0" spc="8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as</a:t>
            </a:r>
            <a:r>
              <a:rPr sz="2100" kern="0" spc="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100" kern="0" spc="3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rgbClr val="00AFEF"/>
                </a:solidFill>
                <a:latin typeface="Calibri"/>
                <a:cs typeface="Calibri"/>
              </a:rPr>
              <a:t>Service</a:t>
            </a:r>
            <a:r>
              <a:rPr sz="1463" kern="0" baseline="25641" dirty="0">
                <a:solidFill>
                  <a:srgbClr val="00AFEF"/>
                </a:solidFill>
                <a:latin typeface="Webdings"/>
                <a:cs typeface="Webdings"/>
              </a:rPr>
              <a:t></a:t>
            </a:r>
            <a:r>
              <a:rPr sz="1463" kern="0" spc="708" baseline="25641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100" kern="0" spc="-15" dirty="0">
                <a:solidFill>
                  <a:srgbClr val="00AFEF"/>
                </a:solidFill>
                <a:latin typeface="Calibri"/>
                <a:cs typeface="Calibri"/>
              </a:rPr>
              <a:t>Decarbonization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6998780" y="5534595"/>
            <a:ext cx="4495800" cy="1939290"/>
            <a:chOff x="4665853" y="3689730"/>
            <a:chExt cx="2997200" cy="1292860"/>
          </a:xfrm>
        </p:grpSpPr>
        <p:sp>
          <p:nvSpPr>
            <p:cNvPr id="67" name="object 67"/>
            <p:cNvSpPr/>
            <p:nvPr/>
          </p:nvSpPr>
          <p:spPr>
            <a:xfrm>
              <a:off x="4672203" y="369608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39" y="0"/>
                  </a:lnTo>
                  <a:lnTo>
                    <a:pt x="55881" y="7197"/>
                  </a:lnTo>
                  <a:lnTo>
                    <a:pt x="26812" y="26812"/>
                  </a:lnTo>
                  <a:lnTo>
                    <a:pt x="7197" y="55881"/>
                  </a:lnTo>
                  <a:lnTo>
                    <a:pt x="0" y="91440"/>
                  </a:lnTo>
                  <a:lnTo>
                    <a:pt x="0" y="1188720"/>
                  </a:lnTo>
                  <a:lnTo>
                    <a:pt x="7197" y="1224331"/>
                  </a:lnTo>
                  <a:lnTo>
                    <a:pt x="26812" y="1253394"/>
                  </a:lnTo>
                  <a:lnTo>
                    <a:pt x="55881" y="1272980"/>
                  </a:lnTo>
                  <a:lnTo>
                    <a:pt x="91439" y="1280160"/>
                  </a:lnTo>
                  <a:lnTo>
                    <a:pt x="2892679" y="1280160"/>
                  </a:lnTo>
                  <a:lnTo>
                    <a:pt x="2928290" y="1272980"/>
                  </a:lnTo>
                  <a:lnTo>
                    <a:pt x="2957353" y="1253394"/>
                  </a:lnTo>
                  <a:lnTo>
                    <a:pt x="2976939" y="1224331"/>
                  </a:lnTo>
                  <a:lnTo>
                    <a:pt x="2984119" y="1188720"/>
                  </a:lnTo>
                  <a:lnTo>
                    <a:pt x="2984119" y="91440"/>
                  </a:lnTo>
                  <a:lnTo>
                    <a:pt x="2976939" y="55881"/>
                  </a:lnTo>
                  <a:lnTo>
                    <a:pt x="2957353" y="26812"/>
                  </a:lnTo>
                  <a:lnTo>
                    <a:pt x="2928290" y="7197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672203" y="369608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40"/>
                  </a:moveTo>
                  <a:lnTo>
                    <a:pt x="7197" y="55881"/>
                  </a:lnTo>
                  <a:lnTo>
                    <a:pt x="26812" y="26812"/>
                  </a:lnTo>
                  <a:lnTo>
                    <a:pt x="55881" y="7197"/>
                  </a:lnTo>
                  <a:lnTo>
                    <a:pt x="91439" y="0"/>
                  </a:lnTo>
                  <a:lnTo>
                    <a:pt x="2892679" y="0"/>
                  </a:lnTo>
                  <a:lnTo>
                    <a:pt x="2928290" y="7197"/>
                  </a:lnTo>
                  <a:lnTo>
                    <a:pt x="2957353" y="26812"/>
                  </a:lnTo>
                  <a:lnTo>
                    <a:pt x="2976939" y="55881"/>
                  </a:lnTo>
                  <a:lnTo>
                    <a:pt x="2984119" y="91440"/>
                  </a:lnTo>
                  <a:lnTo>
                    <a:pt x="2984119" y="1188720"/>
                  </a:lnTo>
                  <a:lnTo>
                    <a:pt x="2976939" y="1224331"/>
                  </a:lnTo>
                  <a:lnTo>
                    <a:pt x="2957353" y="1253394"/>
                  </a:lnTo>
                  <a:lnTo>
                    <a:pt x="2928290" y="1272980"/>
                  </a:lnTo>
                  <a:lnTo>
                    <a:pt x="2892679" y="1280160"/>
                  </a:lnTo>
                  <a:lnTo>
                    <a:pt x="91439" y="1280160"/>
                  </a:lnTo>
                  <a:lnTo>
                    <a:pt x="55881" y="1272980"/>
                  </a:lnTo>
                  <a:lnTo>
                    <a:pt x="26812" y="1253394"/>
                  </a:lnTo>
                  <a:lnTo>
                    <a:pt x="7197" y="1224331"/>
                  </a:lnTo>
                  <a:lnTo>
                    <a:pt x="0" y="1188720"/>
                  </a:lnTo>
                  <a:lnTo>
                    <a:pt x="0" y="9144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4855083" y="3833240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93" y="5431"/>
                  </a:lnTo>
                  <a:lnTo>
                    <a:pt x="115299" y="20905"/>
                  </a:lnTo>
                  <a:lnTo>
                    <a:pt x="77097" y="45186"/>
                  </a:lnTo>
                  <a:lnTo>
                    <a:pt x="45226" y="77044"/>
                  </a:lnTo>
                  <a:lnTo>
                    <a:pt x="20927" y="115244"/>
                  </a:lnTo>
                  <a:lnTo>
                    <a:pt x="5438" y="158553"/>
                  </a:lnTo>
                  <a:lnTo>
                    <a:pt x="0" y="205739"/>
                  </a:lnTo>
                  <a:lnTo>
                    <a:pt x="5438" y="252926"/>
                  </a:lnTo>
                  <a:lnTo>
                    <a:pt x="20927" y="296235"/>
                  </a:lnTo>
                  <a:lnTo>
                    <a:pt x="45226" y="334435"/>
                  </a:lnTo>
                  <a:lnTo>
                    <a:pt x="77097" y="366293"/>
                  </a:lnTo>
                  <a:lnTo>
                    <a:pt x="115299" y="390574"/>
                  </a:lnTo>
                  <a:lnTo>
                    <a:pt x="158593" y="406048"/>
                  </a:lnTo>
                  <a:lnTo>
                    <a:pt x="205739" y="411479"/>
                  </a:lnTo>
                  <a:lnTo>
                    <a:pt x="252926" y="406048"/>
                  </a:lnTo>
                  <a:lnTo>
                    <a:pt x="296235" y="390574"/>
                  </a:lnTo>
                  <a:lnTo>
                    <a:pt x="334435" y="366293"/>
                  </a:lnTo>
                  <a:lnTo>
                    <a:pt x="366293" y="334435"/>
                  </a:lnTo>
                  <a:lnTo>
                    <a:pt x="390574" y="296235"/>
                  </a:lnTo>
                  <a:lnTo>
                    <a:pt x="406048" y="252926"/>
                  </a:lnTo>
                  <a:lnTo>
                    <a:pt x="411479" y="205739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855083" y="3833240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39"/>
                  </a:moveTo>
                  <a:lnTo>
                    <a:pt x="5438" y="158553"/>
                  </a:lnTo>
                  <a:lnTo>
                    <a:pt x="20927" y="115244"/>
                  </a:lnTo>
                  <a:lnTo>
                    <a:pt x="45226" y="77044"/>
                  </a:lnTo>
                  <a:lnTo>
                    <a:pt x="77097" y="45186"/>
                  </a:lnTo>
                  <a:lnTo>
                    <a:pt x="115299" y="20905"/>
                  </a:lnTo>
                  <a:lnTo>
                    <a:pt x="15859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39"/>
                  </a:lnTo>
                  <a:lnTo>
                    <a:pt x="406048" y="252926"/>
                  </a:lnTo>
                  <a:lnTo>
                    <a:pt x="390574" y="296235"/>
                  </a:lnTo>
                  <a:lnTo>
                    <a:pt x="366293" y="334435"/>
                  </a:lnTo>
                  <a:lnTo>
                    <a:pt x="334435" y="366293"/>
                  </a:lnTo>
                  <a:lnTo>
                    <a:pt x="296235" y="390574"/>
                  </a:lnTo>
                  <a:lnTo>
                    <a:pt x="252926" y="406048"/>
                  </a:lnTo>
                  <a:lnTo>
                    <a:pt x="205739" y="411479"/>
                  </a:lnTo>
                  <a:lnTo>
                    <a:pt x="158593" y="406048"/>
                  </a:lnTo>
                  <a:lnTo>
                    <a:pt x="115299" y="390574"/>
                  </a:lnTo>
                  <a:lnTo>
                    <a:pt x="77097" y="366293"/>
                  </a:lnTo>
                  <a:lnTo>
                    <a:pt x="45226" y="334435"/>
                  </a:lnTo>
                  <a:lnTo>
                    <a:pt x="20927" y="296235"/>
                  </a:lnTo>
                  <a:lnTo>
                    <a:pt x="5438" y="252926"/>
                  </a:lnTo>
                  <a:lnTo>
                    <a:pt x="0" y="2057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80049" y="5887507"/>
            <a:ext cx="223502" cy="36104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8060056" y="5889422"/>
            <a:ext cx="1279208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30" dirty="0">
                <a:solidFill>
                  <a:srgbClr val="0340B8"/>
                </a:solidFill>
                <a:latin typeface="Calibri"/>
                <a:cs typeface="Calibri"/>
              </a:rPr>
              <a:t>INNOVATION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264526" y="6364425"/>
            <a:ext cx="1905953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4</a:t>
            </a:r>
            <a:r>
              <a:rPr sz="3300" b="1" kern="0" spc="-23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projects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National</a:t>
            </a:r>
            <a:r>
              <a:rPr sz="1650" kern="0" spc="-4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&amp;</a:t>
            </a:r>
            <a:r>
              <a:rPr sz="1650" kern="0" spc="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EU-funded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2092178" y="5578601"/>
            <a:ext cx="4495800" cy="1939290"/>
            <a:chOff x="8061452" y="3719067"/>
            <a:chExt cx="2997200" cy="1292860"/>
          </a:xfrm>
        </p:grpSpPr>
        <p:sp>
          <p:nvSpPr>
            <p:cNvPr id="75" name="object 75"/>
            <p:cNvSpPr/>
            <p:nvPr/>
          </p:nvSpPr>
          <p:spPr>
            <a:xfrm>
              <a:off x="8067802" y="372541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40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39"/>
                  </a:lnTo>
                  <a:lnTo>
                    <a:pt x="0" y="1188719"/>
                  </a:lnTo>
                  <a:lnTo>
                    <a:pt x="7197" y="1224278"/>
                  </a:lnTo>
                  <a:lnTo>
                    <a:pt x="26812" y="1253347"/>
                  </a:lnTo>
                  <a:lnTo>
                    <a:pt x="55881" y="1272962"/>
                  </a:lnTo>
                  <a:lnTo>
                    <a:pt x="91440" y="1280159"/>
                  </a:lnTo>
                  <a:lnTo>
                    <a:pt x="2892679" y="1280159"/>
                  </a:lnTo>
                  <a:lnTo>
                    <a:pt x="2928290" y="1272962"/>
                  </a:lnTo>
                  <a:lnTo>
                    <a:pt x="2957353" y="1253347"/>
                  </a:lnTo>
                  <a:lnTo>
                    <a:pt x="2976939" y="1224278"/>
                  </a:lnTo>
                  <a:lnTo>
                    <a:pt x="2984119" y="1188719"/>
                  </a:lnTo>
                  <a:lnTo>
                    <a:pt x="2984119" y="91439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8067802" y="3725417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39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40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39"/>
                  </a:lnTo>
                  <a:lnTo>
                    <a:pt x="2984119" y="1188719"/>
                  </a:lnTo>
                  <a:lnTo>
                    <a:pt x="2976939" y="1224278"/>
                  </a:lnTo>
                  <a:lnTo>
                    <a:pt x="2957353" y="1253347"/>
                  </a:lnTo>
                  <a:lnTo>
                    <a:pt x="2928290" y="1272962"/>
                  </a:lnTo>
                  <a:lnTo>
                    <a:pt x="2892679" y="1280159"/>
                  </a:lnTo>
                  <a:lnTo>
                    <a:pt x="91440" y="1280159"/>
                  </a:lnTo>
                  <a:lnTo>
                    <a:pt x="55881" y="1272962"/>
                  </a:lnTo>
                  <a:lnTo>
                    <a:pt x="26812" y="1253347"/>
                  </a:lnTo>
                  <a:lnTo>
                    <a:pt x="7197" y="1224278"/>
                  </a:lnTo>
                  <a:lnTo>
                    <a:pt x="0" y="1188719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8250682" y="386257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40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886"/>
                  </a:lnTo>
                  <a:lnTo>
                    <a:pt x="20905" y="296180"/>
                  </a:lnTo>
                  <a:lnTo>
                    <a:pt x="45186" y="334382"/>
                  </a:lnTo>
                  <a:lnTo>
                    <a:pt x="77044" y="366253"/>
                  </a:lnTo>
                  <a:lnTo>
                    <a:pt x="115244" y="390552"/>
                  </a:lnTo>
                  <a:lnTo>
                    <a:pt x="158553" y="406041"/>
                  </a:lnTo>
                  <a:lnTo>
                    <a:pt x="205740" y="411480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8250682" y="386257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40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40" y="411480"/>
                  </a:lnTo>
                  <a:lnTo>
                    <a:pt x="158553" y="406041"/>
                  </a:lnTo>
                  <a:lnTo>
                    <a:pt x="115244" y="390552"/>
                  </a:lnTo>
                  <a:lnTo>
                    <a:pt x="77044" y="366253"/>
                  </a:lnTo>
                  <a:lnTo>
                    <a:pt x="45186" y="334382"/>
                  </a:lnTo>
                  <a:lnTo>
                    <a:pt x="20905" y="296180"/>
                  </a:lnTo>
                  <a:lnTo>
                    <a:pt x="5431" y="25288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1" name="object 81"/>
          <p:cNvSpPr/>
          <p:nvPr/>
        </p:nvSpPr>
        <p:spPr>
          <a:xfrm>
            <a:off x="12506231" y="5882678"/>
            <a:ext cx="358140" cy="425768"/>
          </a:xfrm>
          <a:custGeom>
            <a:avLst/>
            <a:gdLst/>
            <a:ahLst/>
            <a:cxnLst/>
            <a:rect l="l" t="t" r="r" b="b"/>
            <a:pathLst>
              <a:path w="238759" h="283845">
                <a:moveTo>
                  <a:pt x="86715" y="127355"/>
                </a:moveTo>
                <a:lnTo>
                  <a:pt x="80111" y="120751"/>
                </a:lnTo>
                <a:lnTo>
                  <a:pt x="63830" y="120751"/>
                </a:lnTo>
                <a:lnTo>
                  <a:pt x="57226" y="127355"/>
                </a:lnTo>
                <a:lnTo>
                  <a:pt x="57226" y="143637"/>
                </a:lnTo>
                <a:lnTo>
                  <a:pt x="63830" y="150241"/>
                </a:lnTo>
                <a:lnTo>
                  <a:pt x="80111" y="150241"/>
                </a:lnTo>
                <a:lnTo>
                  <a:pt x="86715" y="143637"/>
                </a:lnTo>
                <a:lnTo>
                  <a:pt x="86715" y="135496"/>
                </a:lnTo>
                <a:lnTo>
                  <a:pt x="86715" y="127355"/>
                </a:lnTo>
                <a:close/>
              </a:path>
              <a:path w="238759" h="283845">
                <a:moveTo>
                  <a:pt x="130949" y="56146"/>
                </a:moveTo>
                <a:lnTo>
                  <a:pt x="124269" y="49479"/>
                </a:lnTo>
                <a:lnTo>
                  <a:pt x="116205" y="49479"/>
                </a:lnTo>
                <a:lnTo>
                  <a:pt x="108127" y="49479"/>
                </a:lnTo>
                <a:lnTo>
                  <a:pt x="101460" y="56146"/>
                </a:lnTo>
                <a:lnTo>
                  <a:pt x="101460" y="72301"/>
                </a:lnTo>
                <a:lnTo>
                  <a:pt x="108127" y="78968"/>
                </a:lnTo>
                <a:lnTo>
                  <a:pt x="124269" y="78968"/>
                </a:lnTo>
                <a:lnTo>
                  <a:pt x="130949" y="72301"/>
                </a:lnTo>
                <a:lnTo>
                  <a:pt x="130949" y="56146"/>
                </a:lnTo>
                <a:close/>
              </a:path>
              <a:path w="238759" h="283845">
                <a:moveTo>
                  <a:pt x="238671" y="162572"/>
                </a:moveTo>
                <a:lnTo>
                  <a:pt x="235204" y="153403"/>
                </a:lnTo>
                <a:lnTo>
                  <a:pt x="210985" y="111264"/>
                </a:lnTo>
                <a:lnTo>
                  <a:pt x="210921" y="108813"/>
                </a:lnTo>
                <a:lnTo>
                  <a:pt x="210604" y="105651"/>
                </a:lnTo>
                <a:lnTo>
                  <a:pt x="209778" y="97231"/>
                </a:lnTo>
                <a:lnTo>
                  <a:pt x="208203" y="81229"/>
                </a:lnTo>
                <a:lnTo>
                  <a:pt x="181762" y="32626"/>
                </a:lnTo>
                <a:lnTo>
                  <a:pt x="157975" y="14160"/>
                </a:lnTo>
                <a:lnTo>
                  <a:pt x="157975" y="58610"/>
                </a:lnTo>
                <a:lnTo>
                  <a:pt x="157975" y="69138"/>
                </a:lnTo>
                <a:lnTo>
                  <a:pt x="149199" y="73355"/>
                </a:lnTo>
                <a:lnTo>
                  <a:pt x="148590" y="75806"/>
                </a:lnTo>
                <a:lnTo>
                  <a:pt x="148501" y="76161"/>
                </a:lnTo>
                <a:lnTo>
                  <a:pt x="145605" y="81229"/>
                </a:lnTo>
                <a:lnTo>
                  <a:pt x="145745" y="81229"/>
                </a:lnTo>
                <a:lnTo>
                  <a:pt x="148729" y="89852"/>
                </a:lnTo>
                <a:lnTo>
                  <a:pt x="148844" y="90208"/>
                </a:lnTo>
                <a:lnTo>
                  <a:pt x="141833" y="97231"/>
                </a:lnTo>
                <a:lnTo>
                  <a:pt x="132702" y="94068"/>
                </a:lnTo>
                <a:lnTo>
                  <a:pt x="130238" y="95465"/>
                </a:lnTo>
                <a:lnTo>
                  <a:pt x="127787" y="96520"/>
                </a:lnTo>
                <a:lnTo>
                  <a:pt x="124980" y="97231"/>
                </a:lnTo>
                <a:lnTo>
                  <a:pt x="120764" y="105651"/>
                </a:lnTo>
                <a:lnTo>
                  <a:pt x="114096" y="105651"/>
                </a:lnTo>
                <a:lnTo>
                  <a:pt x="114096" y="129870"/>
                </a:lnTo>
                <a:lnTo>
                  <a:pt x="113766" y="139700"/>
                </a:lnTo>
                <a:lnTo>
                  <a:pt x="113741" y="140411"/>
                </a:lnTo>
                <a:lnTo>
                  <a:pt x="104965" y="144614"/>
                </a:lnTo>
                <a:lnTo>
                  <a:pt x="104267" y="147434"/>
                </a:lnTo>
                <a:lnTo>
                  <a:pt x="103212" y="149885"/>
                </a:lnTo>
                <a:lnTo>
                  <a:pt x="101803" y="152349"/>
                </a:lnTo>
                <a:lnTo>
                  <a:pt x="104609" y="161467"/>
                </a:lnTo>
                <a:lnTo>
                  <a:pt x="97599" y="168490"/>
                </a:lnTo>
                <a:lnTo>
                  <a:pt x="88468" y="165328"/>
                </a:lnTo>
                <a:lnTo>
                  <a:pt x="86004" y="166738"/>
                </a:lnTo>
                <a:lnTo>
                  <a:pt x="83553" y="167792"/>
                </a:lnTo>
                <a:lnTo>
                  <a:pt x="80746" y="168490"/>
                </a:lnTo>
                <a:lnTo>
                  <a:pt x="76885" y="176923"/>
                </a:lnTo>
                <a:lnTo>
                  <a:pt x="67056" y="176923"/>
                </a:lnTo>
                <a:lnTo>
                  <a:pt x="62839" y="168148"/>
                </a:lnTo>
                <a:lnTo>
                  <a:pt x="61442" y="167792"/>
                </a:lnTo>
                <a:lnTo>
                  <a:pt x="60032" y="167436"/>
                </a:lnTo>
                <a:lnTo>
                  <a:pt x="57569" y="166382"/>
                </a:lnTo>
                <a:lnTo>
                  <a:pt x="55118" y="164985"/>
                </a:lnTo>
                <a:lnTo>
                  <a:pt x="45986" y="167792"/>
                </a:lnTo>
                <a:lnTo>
                  <a:pt x="38963" y="160769"/>
                </a:lnTo>
                <a:lnTo>
                  <a:pt x="42125" y="151638"/>
                </a:lnTo>
                <a:lnTo>
                  <a:pt x="40728" y="149186"/>
                </a:lnTo>
                <a:lnTo>
                  <a:pt x="39674" y="146723"/>
                </a:lnTo>
                <a:lnTo>
                  <a:pt x="38963" y="143916"/>
                </a:lnTo>
                <a:lnTo>
                  <a:pt x="30187" y="139700"/>
                </a:lnTo>
                <a:lnTo>
                  <a:pt x="30187" y="129870"/>
                </a:lnTo>
                <a:lnTo>
                  <a:pt x="38963" y="125666"/>
                </a:lnTo>
                <a:lnTo>
                  <a:pt x="39674" y="122859"/>
                </a:lnTo>
                <a:lnTo>
                  <a:pt x="40728" y="120396"/>
                </a:lnTo>
                <a:lnTo>
                  <a:pt x="42125" y="117944"/>
                </a:lnTo>
                <a:lnTo>
                  <a:pt x="38963" y="108813"/>
                </a:lnTo>
                <a:lnTo>
                  <a:pt x="45986" y="101790"/>
                </a:lnTo>
                <a:lnTo>
                  <a:pt x="55118" y="104952"/>
                </a:lnTo>
                <a:lnTo>
                  <a:pt x="57569" y="103543"/>
                </a:lnTo>
                <a:lnTo>
                  <a:pt x="60032" y="102489"/>
                </a:lnTo>
                <a:lnTo>
                  <a:pt x="62839" y="101790"/>
                </a:lnTo>
                <a:lnTo>
                  <a:pt x="67056" y="93014"/>
                </a:lnTo>
                <a:lnTo>
                  <a:pt x="77228" y="93014"/>
                </a:lnTo>
                <a:lnTo>
                  <a:pt x="81445" y="101790"/>
                </a:lnTo>
                <a:lnTo>
                  <a:pt x="84251" y="102489"/>
                </a:lnTo>
                <a:lnTo>
                  <a:pt x="86715" y="103543"/>
                </a:lnTo>
                <a:lnTo>
                  <a:pt x="89166" y="104952"/>
                </a:lnTo>
                <a:lnTo>
                  <a:pt x="98298" y="101790"/>
                </a:lnTo>
                <a:lnTo>
                  <a:pt x="105321" y="108813"/>
                </a:lnTo>
                <a:lnTo>
                  <a:pt x="102158" y="117944"/>
                </a:lnTo>
                <a:lnTo>
                  <a:pt x="103568" y="120396"/>
                </a:lnTo>
                <a:lnTo>
                  <a:pt x="104609" y="122859"/>
                </a:lnTo>
                <a:lnTo>
                  <a:pt x="105321" y="125666"/>
                </a:lnTo>
                <a:lnTo>
                  <a:pt x="114096" y="129870"/>
                </a:lnTo>
                <a:lnTo>
                  <a:pt x="114096" y="105651"/>
                </a:lnTo>
                <a:lnTo>
                  <a:pt x="110934" y="105651"/>
                </a:lnTo>
                <a:lnTo>
                  <a:pt x="109080" y="101790"/>
                </a:lnTo>
                <a:lnTo>
                  <a:pt x="106718" y="96875"/>
                </a:lnTo>
                <a:lnTo>
                  <a:pt x="103911" y="96177"/>
                </a:lnTo>
                <a:lnTo>
                  <a:pt x="101460" y="95123"/>
                </a:lnTo>
                <a:lnTo>
                  <a:pt x="98996" y="93713"/>
                </a:lnTo>
                <a:lnTo>
                  <a:pt x="89877" y="96875"/>
                </a:lnTo>
                <a:lnTo>
                  <a:pt x="86004" y="93014"/>
                </a:lnTo>
                <a:lnTo>
                  <a:pt x="82854" y="89852"/>
                </a:lnTo>
                <a:lnTo>
                  <a:pt x="86004" y="80721"/>
                </a:lnTo>
                <a:lnTo>
                  <a:pt x="84607" y="78270"/>
                </a:lnTo>
                <a:lnTo>
                  <a:pt x="83553" y="75806"/>
                </a:lnTo>
                <a:lnTo>
                  <a:pt x="82943" y="73355"/>
                </a:lnTo>
                <a:lnTo>
                  <a:pt x="82854" y="72999"/>
                </a:lnTo>
                <a:lnTo>
                  <a:pt x="74079" y="68795"/>
                </a:lnTo>
                <a:lnTo>
                  <a:pt x="74079" y="58966"/>
                </a:lnTo>
                <a:lnTo>
                  <a:pt x="82854" y="54749"/>
                </a:lnTo>
                <a:lnTo>
                  <a:pt x="83553" y="51943"/>
                </a:lnTo>
                <a:lnTo>
                  <a:pt x="84607" y="49479"/>
                </a:lnTo>
                <a:lnTo>
                  <a:pt x="86004" y="47028"/>
                </a:lnTo>
                <a:lnTo>
                  <a:pt x="83197" y="37896"/>
                </a:lnTo>
                <a:lnTo>
                  <a:pt x="90220" y="30873"/>
                </a:lnTo>
                <a:lnTo>
                  <a:pt x="99352" y="34036"/>
                </a:lnTo>
                <a:lnTo>
                  <a:pt x="101803" y="32626"/>
                </a:lnTo>
                <a:lnTo>
                  <a:pt x="104267" y="31572"/>
                </a:lnTo>
                <a:lnTo>
                  <a:pt x="107073" y="30873"/>
                </a:lnTo>
                <a:lnTo>
                  <a:pt x="111290" y="22110"/>
                </a:lnTo>
                <a:lnTo>
                  <a:pt x="121119" y="22110"/>
                </a:lnTo>
                <a:lnTo>
                  <a:pt x="125323" y="30530"/>
                </a:lnTo>
                <a:lnTo>
                  <a:pt x="128143" y="31229"/>
                </a:lnTo>
                <a:lnTo>
                  <a:pt x="130810" y="32410"/>
                </a:lnTo>
                <a:lnTo>
                  <a:pt x="133045" y="33680"/>
                </a:lnTo>
                <a:lnTo>
                  <a:pt x="142176" y="30530"/>
                </a:lnTo>
                <a:lnTo>
                  <a:pt x="149199" y="37541"/>
                </a:lnTo>
                <a:lnTo>
                  <a:pt x="146037" y="46672"/>
                </a:lnTo>
                <a:lnTo>
                  <a:pt x="147447" y="49136"/>
                </a:lnTo>
                <a:lnTo>
                  <a:pt x="148501" y="51587"/>
                </a:lnTo>
                <a:lnTo>
                  <a:pt x="149199" y="54394"/>
                </a:lnTo>
                <a:lnTo>
                  <a:pt x="157975" y="58610"/>
                </a:lnTo>
                <a:lnTo>
                  <a:pt x="157975" y="14160"/>
                </a:lnTo>
                <a:lnTo>
                  <a:pt x="133159" y="3683"/>
                </a:lnTo>
                <a:lnTo>
                  <a:pt x="105498" y="0"/>
                </a:lnTo>
                <a:lnTo>
                  <a:pt x="77825" y="3683"/>
                </a:lnTo>
                <a:lnTo>
                  <a:pt x="29273" y="32410"/>
                </a:lnTo>
                <a:lnTo>
                  <a:pt x="2959" y="80721"/>
                </a:lnTo>
                <a:lnTo>
                  <a:pt x="76" y="108813"/>
                </a:lnTo>
                <a:lnTo>
                  <a:pt x="0" y="109512"/>
                </a:lnTo>
                <a:lnTo>
                  <a:pt x="2768" y="133997"/>
                </a:lnTo>
                <a:lnTo>
                  <a:pt x="10845" y="156870"/>
                </a:lnTo>
                <a:lnTo>
                  <a:pt x="23850" y="177292"/>
                </a:lnTo>
                <a:lnTo>
                  <a:pt x="41427" y="194475"/>
                </a:lnTo>
                <a:lnTo>
                  <a:pt x="41427" y="283286"/>
                </a:lnTo>
                <a:lnTo>
                  <a:pt x="152361" y="283286"/>
                </a:lnTo>
                <a:lnTo>
                  <a:pt x="152361" y="241160"/>
                </a:lnTo>
                <a:lnTo>
                  <a:pt x="169557" y="241160"/>
                </a:lnTo>
                <a:lnTo>
                  <a:pt x="204177" y="222389"/>
                </a:lnTo>
                <a:lnTo>
                  <a:pt x="210985" y="199034"/>
                </a:lnTo>
                <a:lnTo>
                  <a:pt x="210985" y="177977"/>
                </a:lnTo>
                <a:lnTo>
                  <a:pt x="226428" y="177977"/>
                </a:lnTo>
                <a:lnTo>
                  <a:pt x="229171" y="176923"/>
                </a:lnTo>
                <a:lnTo>
                  <a:pt x="232841" y="175514"/>
                </a:lnTo>
                <a:lnTo>
                  <a:pt x="237401" y="170167"/>
                </a:lnTo>
                <a:lnTo>
                  <a:pt x="237680" y="168490"/>
                </a:lnTo>
                <a:lnTo>
                  <a:pt x="238671" y="162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3154216" y="5933237"/>
            <a:ext cx="259270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TECHNOLOGY</a:t>
            </a:r>
            <a:r>
              <a:rPr b="1" kern="0" spc="-38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PORTEFOLIO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2358688" y="6408240"/>
            <a:ext cx="3060383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2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groups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b="1" kern="0" dirty="0">
                <a:solidFill>
                  <a:srgbClr val="5B6B7E"/>
                </a:solidFill>
                <a:latin typeface="Calibri"/>
                <a:cs typeface="Calibri"/>
              </a:rPr>
              <a:t>Move</a:t>
            </a:r>
            <a:r>
              <a:rPr sz="1650" b="1" kern="0" spc="-1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Heat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2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Cold</a:t>
            </a:r>
            <a:r>
              <a:rPr sz="1650" kern="0" spc="344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b="1" kern="0" dirty="0">
                <a:solidFill>
                  <a:srgbClr val="5B6B7E"/>
                </a:solidFill>
                <a:latin typeface="Calibri"/>
                <a:cs typeface="Calibri"/>
              </a:rPr>
              <a:t>Low</a:t>
            </a:r>
            <a:r>
              <a:rPr sz="1650" b="1" kern="0" spc="-1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Heat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2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Cold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5243" y="9028024"/>
            <a:ext cx="1980248" cy="31835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defTabSz="1371600">
              <a:spcBef>
                <a:spcPts val="143"/>
              </a:spcBef>
            </a:pPr>
            <a:r>
              <a:rPr sz="1950" b="1" u="sng" kern="0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11"/>
              </a:rPr>
              <a:t>water-</a:t>
            </a:r>
            <a:r>
              <a:rPr sz="1950" b="1" u="sng" kern="0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11"/>
              </a:rPr>
              <a:t>horizon.com</a:t>
            </a:r>
            <a:endParaRPr sz="19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998780" y="7658670"/>
            <a:ext cx="4495800" cy="1939290"/>
            <a:chOff x="4665853" y="5105780"/>
            <a:chExt cx="2997200" cy="1292860"/>
          </a:xfrm>
        </p:grpSpPr>
        <p:sp>
          <p:nvSpPr>
            <p:cNvPr id="51" name="object 51"/>
            <p:cNvSpPr/>
            <p:nvPr/>
          </p:nvSpPr>
          <p:spPr>
            <a:xfrm>
              <a:off x="4672203" y="511213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39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40"/>
                  </a:lnTo>
                  <a:lnTo>
                    <a:pt x="0" y="1188681"/>
                  </a:lnTo>
                  <a:lnTo>
                    <a:pt x="7197" y="1224277"/>
                  </a:lnTo>
                  <a:lnTo>
                    <a:pt x="26812" y="1253342"/>
                  </a:lnTo>
                  <a:lnTo>
                    <a:pt x="55881" y="1272937"/>
                  </a:lnTo>
                  <a:lnTo>
                    <a:pt x="91439" y="1280121"/>
                  </a:lnTo>
                  <a:lnTo>
                    <a:pt x="2892679" y="1280121"/>
                  </a:lnTo>
                  <a:lnTo>
                    <a:pt x="2928290" y="1272937"/>
                  </a:lnTo>
                  <a:lnTo>
                    <a:pt x="2957353" y="1253342"/>
                  </a:lnTo>
                  <a:lnTo>
                    <a:pt x="2976939" y="1224277"/>
                  </a:lnTo>
                  <a:lnTo>
                    <a:pt x="2984119" y="1188681"/>
                  </a:lnTo>
                  <a:lnTo>
                    <a:pt x="2984119" y="91440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4672203" y="511213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40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39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9" y="91440"/>
                  </a:lnTo>
                  <a:lnTo>
                    <a:pt x="2984119" y="1188681"/>
                  </a:lnTo>
                  <a:lnTo>
                    <a:pt x="2976939" y="1224277"/>
                  </a:lnTo>
                  <a:lnTo>
                    <a:pt x="2957353" y="1253342"/>
                  </a:lnTo>
                  <a:lnTo>
                    <a:pt x="2928290" y="1272937"/>
                  </a:lnTo>
                  <a:lnTo>
                    <a:pt x="2892679" y="1280121"/>
                  </a:lnTo>
                  <a:lnTo>
                    <a:pt x="91439" y="1280121"/>
                  </a:lnTo>
                  <a:lnTo>
                    <a:pt x="55881" y="1272937"/>
                  </a:lnTo>
                  <a:lnTo>
                    <a:pt x="26812" y="1253342"/>
                  </a:lnTo>
                  <a:lnTo>
                    <a:pt x="7197" y="1224277"/>
                  </a:lnTo>
                  <a:lnTo>
                    <a:pt x="0" y="1188681"/>
                  </a:lnTo>
                  <a:lnTo>
                    <a:pt x="0" y="9144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4855083" y="5249290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93" y="5431"/>
                  </a:lnTo>
                  <a:lnTo>
                    <a:pt x="115299" y="20905"/>
                  </a:lnTo>
                  <a:lnTo>
                    <a:pt x="77097" y="45186"/>
                  </a:lnTo>
                  <a:lnTo>
                    <a:pt x="45226" y="77044"/>
                  </a:lnTo>
                  <a:lnTo>
                    <a:pt x="20927" y="115244"/>
                  </a:lnTo>
                  <a:lnTo>
                    <a:pt x="5438" y="158553"/>
                  </a:lnTo>
                  <a:lnTo>
                    <a:pt x="0" y="205740"/>
                  </a:lnTo>
                  <a:lnTo>
                    <a:pt x="5438" y="252884"/>
                  </a:lnTo>
                  <a:lnTo>
                    <a:pt x="20927" y="296172"/>
                  </a:lnTo>
                  <a:lnTo>
                    <a:pt x="45226" y="334367"/>
                  </a:lnTo>
                  <a:lnTo>
                    <a:pt x="77097" y="366230"/>
                  </a:lnTo>
                  <a:lnTo>
                    <a:pt x="115299" y="390522"/>
                  </a:lnTo>
                  <a:lnTo>
                    <a:pt x="158593" y="406005"/>
                  </a:lnTo>
                  <a:lnTo>
                    <a:pt x="205739" y="411441"/>
                  </a:lnTo>
                  <a:lnTo>
                    <a:pt x="252926" y="406005"/>
                  </a:lnTo>
                  <a:lnTo>
                    <a:pt x="296235" y="390522"/>
                  </a:lnTo>
                  <a:lnTo>
                    <a:pt x="334435" y="366230"/>
                  </a:lnTo>
                  <a:lnTo>
                    <a:pt x="366293" y="334367"/>
                  </a:lnTo>
                  <a:lnTo>
                    <a:pt x="390574" y="296172"/>
                  </a:lnTo>
                  <a:lnTo>
                    <a:pt x="406048" y="252884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855083" y="5249290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8" y="158553"/>
                  </a:lnTo>
                  <a:lnTo>
                    <a:pt x="20927" y="115244"/>
                  </a:lnTo>
                  <a:lnTo>
                    <a:pt x="45226" y="77044"/>
                  </a:lnTo>
                  <a:lnTo>
                    <a:pt x="77097" y="45186"/>
                  </a:lnTo>
                  <a:lnTo>
                    <a:pt x="115299" y="20905"/>
                  </a:lnTo>
                  <a:lnTo>
                    <a:pt x="15859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4"/>
                  </a:lnTo>
                  <a:lnTo>
                    <a:pt x="390574" y="296172"/>
                  </a:lnTo>
                  <a:lnTo>
                    <a:pt x="366293" y="334367"/>
                  </a:lnTo>
                  <a:lnTo>
                    <a:pt x="334435" y="366230"/>
                  </a:lnTo>
                  <a:lnTo>
                    <a:pt x="296235" y="390522"/>
                  </a:lnTo>
                  <a:lnTo>
                    <a:pt x="252926" y="406005"/>
                  </a:lnTo>
                  <a:lnTo>
                    <a:pt x="205739" y="411441"/>
                  </a:lnTo>
                  <a:lnTo>
                    <a:pt x="158593" y="406005"/>
                  </a:lnTo>
                  <a:lnTo>
                    <a:pt x="115299" y="390522"/>
                  </a:lnTo>
                  <a:lnTo>
                    <a:pt x="77097" y="366230"/>
                  </a:lnTo>
                  <a:lnTo>
                    <a:pt x="45226" y="334367"/>
                  </a:lnTo>
                  <a:lnTo>
                    <a:pt x="20927" y="296172"/>
                  </a:lnTo>
                  <a:lnTo>
                    <a:pt x="5438" y="252884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7375780" y="8070532"/>
            <a:ext cx="431483" cy="235268"/>
          </a:xfrm>
          <a:custGeom>
            <a:avLst/>
            <a:gdLst/>
            <a:ahLst/>
            <a:cxnLst/>
            <a:rect l="l" t="t" r="r" b="b"/>
            <a:pathLst>
              <a:path w="287654" h="156845">
                <a:moveTo>
                  <a:pt x="58750" y="32664"/>
                </a:moveTo>
                <a:lnTo>
                  <a:pt x="32639" y="32664"/>
                </a:lnTo>
                <a:lnTo>
                  <a:pt x="32639" y="124079"/>
                </a:lnTo>
                <a:lnTo>
                  <a:pt x="58750" y="124079"/>
                </a:lnTo>
                <a:lnTo>
                  <a:pt x="58750" y="32664"/>
                </a:lnTo>
                <a:close/>
              </a:path>
              <a:path w="287654" h="156845">
                <a:moveTo>
                  <a:pt x="92151" y="32664"/>
                </a:moveTo>
                <a:lnTo>
                  <a:pt x="66040" y="32664"/>
                </a:lnTo>
                <a:lnTo>
                  <a:pt x="66040" y="124079"/>
                </a:lnTo>
                <a:lnTo>
                  <a:pt x="92151" y="124079"/>
                </a:lnTo>
                <a:lnTo>
                  <a:pt x="92151" y="32664"/>
                </a:lnTo>
                <a:close/>
              </a:path>
              <a:path w="287654" h="156845">
                <a:moveTo>
                  <a:pt x="126695" y="32664"/>
                </a:moveTo>
                <a:lnTo>
                  <a:pt x="100584" y="32664"/>
                </a:lnTo>
                <a:lnTo>
                  <a:pt x="100584" y="124079"/>
                </a:lnTo>
                <a:lnTo>
                  <a:pt x="126695" y="124079"/>
                </a:lnTo>
                <a:lnTo>
                  <a:pt x="126695" y="32664"/>
                </a:lnTo>
                <a:close/>
              </a:path>
              <a:path w="287654" h="156845">
                <a:moveTo>
                  <a:pt x="161366" y="32664"/>
                </a:moveTo>
                <a:lnTo>
                  <a:pt x="135255" y="32664"/>
                </a:lnTo>
                <a:lnTo>
                  <a:pt x="135255" y="124079"/>
                </a:lnTo>
                <a:lnTo>
                  <a:pt x="161366" y="124079"/>
                </a:lnTo>
                <a:lnTo>
                  <a:pt x="161366" y="32664"/>
                </a:lnTo>
                <a:close/>
              </a:path>
              <a:path w="287654" h="156845">
                <a:moveTo>
                  <a:pt x="287274" y="54864"/>
                </a:moveTo>
                <a:lnTo>
                  <a:pt x="281432" y="49022"/>
                </a:lnTo>
                <a:lnTo>
                  <a:pt x="261239" y="49022"/>
                </a:lnTo>
                <a:lnTo>
                  <a:pt x="261239" y="19558"/>
                </a:lnTo>
                <a:lnTo>
                  <a:pt x="261239" y="5969"/>
                </a:lnTo>
                <a:lnTo>
                  <a:pt x="255270" y="0"/>
                </a:lnTo>
                <a:lnTo>
                  <a:pt x="241554" y="0"/>
                </a:lnTo>
                <a:lnTo>
                  <a:pt x="241554" y="19558"/>
                </a:lnTo>
                <a:lnTo>
                  <a:pt x="241554" y="137160"/>
                </a:lnTo>
                <a:lnTo>
                  <a:pt x="19558" y="137160"/>
                </a:lnTo>
                <a:lnTo>
                  <a:pt x="19558" y="19558"/>
                </a:lnTo>
                <a:lnTo>
                  <a:pt x="241554" y="19558"/>
                </a:lnTo>
                <a:lnTo>
                  <a:pt x="241554" y="0"/>
                </a:lnTo>
                <a:lnTo>
                  <a:pt x="5842" y="0"/>
                </a:lnTo>
                <a:lnTo>
                  <a:pt x="0" y="5969"/>
                </a:lnTo>
                <a:lnTo>
                  <a:pt x="0" y="150876"/>
                </a:lnTo>
                <a:lnTo>
                  <a:pt x="5842" y="156718"/>
                </a:lnTo>
                <a:lnTo>
                  <a:pt x="255270" y="156718"/>
                </a:lnTo>
                <a:lnTo>
                  <a:pt x="261239" y="150876"/>
                </a:lnTo>
                <a:lnTo>
                  <a:pt x="261239" y="137160"/>
                </a:lnTo>
                <a:lnTo>
                  <a:pt x="261239" y="107823"/>
                </a:lnTo>
                <a:lnTo>
                  <a:pt x="281432" y="107823"/>
                </a:lnTo>
                <a:lnTo>
                  <a:pt x="287274" y="101854"/>
                </a:lnTo>
                <a:lnTo>
                  <a:pt x="287274" y="54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060056" y="8014335"/>
            <a:ext cx="174974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DEMONSTRATION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264526" y="8487290"/>
            <a:ext cx="2542221" cy="926536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9050" defTabSz="1371600">
              <a:spcBef>
                <a:spcPts val="885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2</a:t>
            </a:r>
            <a:r>
              <a:rPr sz="3300" b="1" kern="0" spc="-3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000" b="1" kern="0" dirty="0">
                <a:solidFill>
                  <a:srgbClr val="0A1F39"/>
                </a:solidFill>
                <a:latin typeface="Calibri"/>
                <a:cs typeface="Calibri"/>
              </a:rPr>
              <a:t>running</a:t>
            </a:r>
            <a:r>
              <a:rPr sz="3000" b="1" kern="0" spc="-45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000" b="1" kern="0" spc="-15" dirty="0">
                <a:solidFill>
                  <a:srgbClr val="0A1F39"/>
                </a:solidFill>
                <a:latin typeface="Calibri"/>
                <a:cs typeface="Calibri"/>
              </a:rPr>
              <a:t>pilots</a:t>
            </a:r>
            <a:endParaRPr sz="3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More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to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come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2095607" y="7658670"/>
            <a:ext cx="4495800" cy="1939290"/>
            <a:chOff x="8063738" y="5105780"/>
            <a:chExt cx="2997200" cy="1292860"/>
          </a:xfrm>
        </p:grpSpPr>
        <p:sp>
          <p:nvSpPr>
            <p:cNvPr id="59" name="object 59"/>
            <p:cNvSpPr/>
            <p:nvPr/>
          </p:nvSpPr>
          <p:spPr>
            <a:xfrm>
              <a:off x="8070088" y="511213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2892679" y="0"/>
                  </a:moveTo>
                  <a:lnTo>
                    <a:pt x="91439" y="0"/>
                  </a:lnTo>
                  <a:lnTo>
                    <a:pt x="55881" y="7179"/>
                  </a:lnTo>
                  <a:lnTo>
                    <a:pt x="26812" y="26765"/>
                  </a:lnTo>
                  <a:lnTo>
                    <a:pt x="7197" y="55828"/>
                  </a:lnTo>
                  <a:lnTo>
                    <a:pt x="0" y="91440"/>
                  </a:lnTo>
                  <a:lnTo>
                    <a:pt x="0" y="1188681"/>
                  </a:lnTo>
                  <a:lnTo>
                    <a:pt x="7197" y="1224277"/>
                  </a:lnTo>
                  <a:lnTo>
                    <a:pt x="26812" y="1253342"/>
                  </a:lnTo>
                  <a:lnTo>
                    <a:pt x="55881" y="1272937"/>
                  </a:lnTo>
                  <a:lnTo>
                    <a:pt x="91439" y="1280121"/>
                  </a:lnTo>
                  <a:lnTo>
                    <a:pt x="2892679" y="1280121"/>
                  </a:lnTo>
                  <a:lnTo>
                    <a:pt x="2928290" y="1272937"/>
                  </a:lnTo>
                  <a:lnTo>
                    <a:pt x="2957353" y="1253342"/>
                  </a:lnTo>
                  <a:lnTo>
                    <a:pt x="2976939" y="1224277"/>
                  </a:lnTo>
                  <a:lnTo>
                    <a:pt x="2984118" y="1188681"/>
                  </a:lnTo>
                  <a:lnTo>
                    <a:pt x="2984118" y="91440"/>
                  </a:lnTo>
                  <a:lnTo>
                    <a:pt x="2976939" y="55828"/>
                  </a:lnTo>
                  <a:lnTo>
                    <a:pt x="2957353" y="26765"/>
                  </a:lnTo>
                  <a:lnTo>
                    <a:pt x="2928290" y="7179"/>
                  </a:lnTo>
                  <a:lnTo>
                    <a:pt x="2892679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8070088" y="5112130"/>
              <a:ext cx="2984500" cy="1280160"/>
            </a:xfrm>
            <a:custGeom>
              <a:avLst/>
              <a:gdLst/>
              <a:ahLst/>
              <a:cxnLst/>
              <a:rect l="l" t="t" r="r" b="b"/>
              <a:pathLst>
                <a:path w="2984500" h="1280160">
                  <a:moveTo>
                    <a:pt x="0" y="91440"/>
                  </a:moveTo>
                  <a:lnTo>
                    <a:pt x="7197" y="55828"/>
                  </a:lnTo>
                  <a:lnTo>
                    <a:pt x="26812" y="26765"/>
                  </a:lnTo>
                  <a:lnTo>
                    <a:pt x="55881" y="7179"/>
                  </a:lnTo>
                  <a:lnTo>
                    <a:pt x="91439" y="0"/>
                  </a:lnTo>
                  <a:lnTo>
                    <a:pt x="2892679" y="0"/>
                  </a:lnTo>
                  <a:lnTo>
                    <a:pt x="2928290" y="7179"/>
                  </a:lnTo>
                  <a:lnTo>
                    <a:pt x="2957353" y="26765"/>
                  </a:lnTo>
                  <a:lnTo>
                    <a:pt x="2976939" y="55828"/>
                  </a:lnTo>
                  <a:lnTo>
                    <a:pt x="2984118" y="91440"/>
                  </a:lnTo>
                  <a:lnTo>
                    <a:pt x="2984118" y="1188681"/>
                  </a:lnTo>
                  <a:lnTo>
                    <a:pt x="2976939" y="1224277"/>
                  </a:lnTo>
                  <a:lnTo>
                    <a:pt x="2957353" y="1253342"/>
                  </a:lnTo>
                  <a:lnTo>
                    <a:pt x="2928290" y="1272937"/>
                  </a:lnTo>
                  <a:lnTo>
                    <a:pt x="2892679" y="1280121"/>
                  </a:lnTo>
                  <a:lnTo>
                    <a:pt x="91439" y="1280121"/>
                  </a:lnTo>
                  <a:lnTo>
                    <a:pt x="55881" y="1272937"/>
                  </a:lnTo>
                  <a:lnTo>
                    <a:pt x="26812" y="1253342"/>
                  </a:lnTo>
                  <a:lnTo>
                    <a:pt x="7197" y="1224277"/>
                  </a:lnTo>
                  <a:lnTo>
                    <a:pt x="0" y="1188681"/>
                  </a:lnTo>
                  <a:lnTo>
                    <a:pt x="0" y="9144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8250682" y="523417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40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884"/>
                  </a:lnTo>
                  <a:lnTo>
                    <a:pt x="20905" y="296175"/>
                  </a:lnTo>
                  <a:lnTo>
                    <a:pt x="45186" y="334372"/>
                  </a:lnTo>
                  <a:lnTo>
                    <a:pt x="77044" y="366237"/>
                  </a:lnTo>
                  <a:lnTo>
                    <a:pt x="115244" y="390532"/>
                  </a:lnTo>
                  <a:lnTo>
                    <a:pt x="158553" y="406017"/>
                  </a:lnTo>
                  <a:lnTo>
                    <a:pt x="205740" y="411454"/>
                  </a:lnTo>
                  <a:lnTo>
                    <a:pt x="252926" y="406017"/>
                  </a:lnTo>
                  <a:lnTo>
                    <a:pt x="296235" y="390532"/>
                  </a:lnTo>
                  <a:lnTo>
                    <a:pt x="334435" y="366237"/>
                  </a:lnTo>
                  <a:lnTo>
                    <a:pt x="366293" y="334372"/>
                  </a:lnTo>
                  <a:lnTo>
                    <a:pt x="390574" y="296175"/>
                  </a:lnTo>
                  <a:lnTo>
                    <a:pt x="406048" y="252884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8250682" y="523417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40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4"/>
                  </a:lnTo>
                  <a:lnTo>
                    <a:pt x="390574" y="296175"/>
                  </a:lnTo>
                  <a:lnTo>
                    <a:pt x="366293" y="334372"/>
                  </a:lnTo>
                  <a:lnTo>
                    <a:pt x="334435" y="366237"/>
                  </a:lnTo>
                  <a:lnTo>
                    <a:pt x="296235" y="390532"/>
                  </a:lnTo>
                  <a:lnTo>
                    <a:pt x="252926" y="406017"/>
                  </a:lnTo>
                  <a:lnTo>
                    <a:pt x="205740" y="411454"/>
                  </a:lnTo>
                  <a:lnTo>
                    <a:pt x="158553" y="406017"/>
                  </a:lnTo>
                  <a:lnTo>
                    <a:pt x="115244" y="390532"/>
                  </a:lnTo>
                  <a:lnTo>
                    <a:pt x="77044" y="366237"/>
                  </a:lnTo>
                  <a:lnTo>
                    <a:pt x="45186" y="334372"/>
                  </a:lnTo>
                  <a:lnTo>
                    <a:pt x="20905" y="296175"/>
                  </a:lnTo>
                  <a:lnTo>
                    <a:pt x="5431" y="252884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63" name="object 63" descr="preencoded.png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51266" y="5334761"/>
              <a:ext cx="210311" cy="210312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13154216" y="7992045"/>
            <a:ext cx="2405063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COMMERCIAL</a:t>
            </a:r>
            <a:r>
              <a:rPr b="1" kern="0" spc="23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TRACTION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358688" y="8466174"/>
            <a:ext cx="1839278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+200</a:t>
            </a:r>
            <a:r>
              <a:rPr sz="3300" b="1" kern="0" spc="-6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leads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In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France</a:t>
            </a:r>
            <a:r>
              <a:rPr sz="1650" kern="0" spc="-5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and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abroad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84" name="object 8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sp>
        <p:nvSpPr>
          <p:cNvPr id="82" name="object 8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75" dirty="0"/>
              <a:pPr marL="95250" defTabSz="1371600">
                <a:lnSpc>
                  <a:spcPts val="1860"/>
                </a:lnSpc>
              </a:pPr>
              <a:t>19</a:t>
            </a:fld>
            <a:endParaRPr kern="0" spc="-75" dirty="0"/>
          </a:p>
        </p:txBody>
      </p:sp>
      <p:sp>
        <p:nvSpPr>
          <p:cNvPr id="2" name="object 2"/>
          <p:cNvSpPr/>
          <p:nvPr/>
        </p:nvSpPr>
        <p:spPr>
          <a:xfrm>
            <a:off x="1421834" y="9808368"/>
            <a:ext cx="265748" cy="0"/>
          </a:xfrm>
          <a:custGeom>
            <a:avLst/>
            <a:gdLst/>
            <a:ahLst/>
            <a:cxnLst/>
            <a:rect l="l" t="t" r="r" b="b"/>
            <a:pathLst>
              <a:path w="177165">
                <a:moveTo>
                  <a:pt x="0" y="0"/>
                </a:moveTo>
                <a:lnTo>
                  <a:pt x="176847" y="0"/>
                </a:lnTo>
              </a:path>
            </a:pathLst>
          </a:custGeom>
          <a:ln w="6350">
            <a:solidFill>
              <a:srgbClr val="095CFF"/>
            </a:solidFill>
          </a:ln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Move</a:t>
            </a:r>
            <a:r>
              <a:rPr spc="-83" dirty="0"/>
              <a:t> </a:t>
            </a:r>
            <a:r>
              <a:rPr dirty="0"/>
              <a:t>Heat</a:t>
            </a:r>
            <a:r>
              <a:rPr spc="-60" dirty="0"/>
              <a:t> </a:t>
            </a:r>
            <a:r>
              <a:rPr dirty="0"/>
              <a:t>2</a:t>
            </a:r>
            <a:r>
              <a:rPr spc="-68" dirty="0"/>
              <a:t> </a:t>
            </a:r>
            <a:r>
              <a:rPr dirty="0"/>
              <a:t>Cold</a:t>
            </a:r>
            <a:r>
              <a:rPr spc="-68" dirty="0"/>
              <a:t> </a:t>
            </a:r>
            <a:r>
              <a:rPr spc="-15" dirty="0"/>
              <a:t>Technology</a:t>
            </a:r>
          </a:p>
        </p:txBody>
      </p:sp>
      <p:sp>
        <p:nvSpPr>
          <p:cNvPr id="3" name="object 3"/>
          <p:cNvSpPr/>
          <p:nvPr/>
        </p:nvSpPr>
        <p:spPr>
          <a:xfrm>
            <a:off x="11644851" y="584"/>
            <a:ext cx="6650355" cy="8033385"/>
          </a:xfrm>
          <a:custGeom>
            <a:avLst/>
            <a:gdLst/>
            <a:ahLst/>
            <a:cxnLst/>
            <a:rect l="l" t="t" r="r" b="b"/>
            <a:pathLst>
              <a:path w="4433570" h="5355590">
                <a:moveTo>
                  <a:pt x="4431500" y="4517763"/>
                </a:moveTo>
                <a:lnTo>
                  <a:pt x="3960288" y="4687953"/>
                </a:lnTo>
                <a:lnTo>
                  <a:pt x="4154424" y="5225469"/>
                </a:lnTo>
                <a:lnTo>
                  <a:pt x="4176568" y="5271483"/>
                </a:lnTo>
                <a:lnTo>
                  <a:pt x="4203418" y="5302294"/>
                </a:lnTo>
                <a:lnTo>
                  <a:pt x="4238162" y="5330255"/>
                </a:lnTo>
                <a:lnTo>
                  <a:pt x="4275358" y="5343826"/>
                </a:lnTo>
                <a:lnTo>
                  <a:pt x="4318192" y="5355362"/>
                </a:lnTo>
                <a:lnTo>
                  <a:pt x="4361222" y="5353323"/>
                </a:lnTo>
                <a:lnTo>
                  <a:pt x="4429866" y="5328531"/>
                </a:lnTo>
                <a:lnTo>
                  <a:pt x="4432198" y="4841582"/>
                </a:lnTo>
                <a:lnTo>
                  <a:pt x="4350229" y="4614631"/>
                </a:lnTo>
                <a:lnTo>
                  <a:pt x="4431307" y="4585348"/>
                </a:lnTo>
                <a:lnTo>
                  <a:pt x="4431500" y="4517763"/>
                </a:lnTo>
                <a:close/>
              </a:path>
              <a:path w="4433570" h="5355590">
                <a:moveTo>
                  <a:pt x="4432064" y="3599359"/>
                </a:moveTo>
                <a:lnTo>
                  <a:pt x="3666925" y="3875707"/>
                </a:lnTo>
                <a:lnTo>
                  <a:pt x="3774779" y="4174327"/>
                </a:lnTo>
                <a:lnTo>
                  <a:pt x="3458674" y="4855620"/>
                </a:lnTo>
                <a:lnTo>
                  <a:pt x="3444552" y="4901229"/>
                </a:lnTo>
                <a:lnTo>
                  <a:pt x="3439452" y="4943580"/>
                </a:lnTo>
                <a:lnTo>
                  <a:pt x="3443373" y="4982673"/>
                </a:lnTo>
                <a:lnTo>
                  <a:pt x="3456316" y="5018507"/>
                </a:lnTo>
                <a:lnTo>
                  <a:pt x="3482593" y="5063028"/>
                </a:lnTo>
                <a:lnTo>
                  <a:pt x="3513579" y="5092346"/>
                </a:lnTo>
                <a:lnTo>
                  <a:pt x="3549271" y="5106461"/>
                </a:lnTo>
                <a:lnTo>
                  <a:pt x="3595828" y="5130154"/>
                </a:lnTo>
                <a:lnTo>
                  <a:pt x="3636980" y="5128794"/>
                </a:lnTo>
                <a:lnTo>
                  <a:pt x="3680064" y="5126736"/>
                </a:lnTo>
                <a:lnTo>
                  <a:pt x="3719478" y="5112501"/>
                </a:lnTo>
                <a:lnTo>
                  <a:pt x="3753934" y="5086553"/>
                </a:lnTo>
                <a:lnTo>
                  <a:pt x="3786457" y="5061304"/>
                </a:lnTo>
                <a:lnTo>
                  <a:pt x="3807130" y="5013329"/>
                </a:lnTo>
                <a:lnTo>
                  <a:pt x="3960288" y="4687953"/>
                </a:lnTo>
                <a:lnTo>
                  <a:pt x="4431500" y="4517763"/>
                </a:lnTo>
                <a:lnTo>
                  <a:pt x="4432350" y="4220391"/>
                </a:lnTo>
                <a:lnTo>
                  <a:pt x="4173929" y="4097679"/>
                </a:lnTo>
                <a:lnTo>
                  <a:pt x="4061762" y="3787114"/>
                </a:lnTo>
                <a:lnTo>
                  <a:pt x="4431909" y="3653426"/>
                </a:lnTo>
                <a:lnTo>
                  <a:pt x="4432064" y="3599359"/>
                </a:lnTo>
                <a:close/>
              </a:path>
              <a:path w="4433570" h="5355590">
                <a:moveTo>
                  <a:pt x="4431307" y="4585348"/>
                </a:moveTo>
                <a:lnTo>
                  <a:pt x="4350229" y="4614631"/>
                </a:lnTo>
                <a:lnTo>
                  <a:pt x="4431114" y="4652932"/>
                </a:lnTo>
                <a:lnTo>
                  <a:pt x="4431307" y="4585348"/>
                </a:lnTo>
                <a:close/>
              </a:path>
              <a:path w="4433570" h="5355590">
                <a:moveTo>
                  <a:pt x="4432779" y="2329823"/>
                </a:moveTo>
                <a:lnTo>
                  <a:pt x="2920653" y="2875964"/>
                </a:lnTo>
                <a:lnTo>
                  <a:pt x="2969389" y="2898870"/>
                </a:lnTo>
                <a:lnTo>
                  <a:pt x="3020499" y="2920919"/>
                </a:lnTo>
                <a:lnTo>
                  <a:pt x="3069454" y="2930244"/>
                </a:lnTo>
                <a:lnTo>
                  <a:pt x="3124666" y="2950812"/>
                </a:lnTo>
                <a:lnTo>
                  <a:pt x="3177290" y="2958811"/>
                </a:lnTo>
                <a:lnTo>
                  <a:pt x="3227111" y="2954320"/>
                </a:lnTo>
                <a:lnTo>
                  <a:pt x="3282541" y="2961306"/>
                </a:lnTo>
                <a:lnTo>
                  <a:pt x="3334736" y="2955958"/>
                </a:lnTo>
                <a:lnTo>
                  <a:pt x="3481417" y="3362081"/>
                </a:lnTo>
                <a:lnTo>
                  <a:pt x="2926366" y="4534764"/>
                </a:lnTo>
                <a:lnTo>
                  <a:pt x="2912244" y="4580373"/>
                </a:lnTo>
                <a:lnTo>
                  <a:pt x="2907144" y="4622724"/>
                </a:lnTo>
                <a:lnTo>
                  <a:pt x="2911065" y="4661816"/>
                </a:lnTo>
                <a:lnTo>
                  <a:pt x="2924008" y="4697651"/>
                </a:lnTo>
                <a:lnTo>
                  <a:pt x="2950285" y="4742172"/>
                </a:lnTo>
                <a:lnTo>
                  <a:pt x="2981271" y="4771490"/>
                </a:lnTo>
                <a:lnTo>
                  <a:pt x="3021277" y="4797549"/>
                </a:lnTo>
                <a:lnTo>
                  <a:pt x="3063520" y="4809298"/>
                </a:lnTo>
                <a:lnTo>
                  <a:pt x="3104672" y="4807938"/>
                </a:lnTo>
                <a:lnTo>
                  <a:pt x="3147756" y="4805880"/>
                </a:lnTo>
                <a:lnTo>
                  <a:pt x="3187170" y="4791645"/>
                </a:lnTo>
                <a:lnTo>
                  <a:pt x="3221626" y="4765697"/>
                </a:lnTo>
                <a:lnTo>
                  <a:pt x="3254149" y="4740448"/>
                </a:lnTo>
                <a:lnTo>
                  <a:pt x="3279136" y="4704417"/>
                </a:lnTo>
                <a:lnTo>
                  <a:pt x="3666925" y="3875707"/>
                </a:lnTo>
                <a:lnTo>
                  <a:pt x="4432064" y="3599359"/>
                </a:lnTo>
                <a:lnTo>
                  <a:pt x="4432257" y="3531774"/>
                </a:lnTo>
                <a:lnTo>
                  <a:pt x="3871939" y="3261543"/>
                </a:lnTo>
                <a:lnTo>
                  <a:pt x="3725258" y="2855420"/>
                </a:lnTo>
                <a:lnTo>
                  <a:pt x="3811312" y="2797334"/>
                </a:lnTo>
                <a:lnTo>
                  <a:pt x="3848191" y="2757008"/>
                </a:lnTo>
                <a:lnTo>
                  <a:pt x="3883558" y="2717229"/>
                </a:lnTo>
                <a:lnTo>
                  <a:pt x="3917199" y="2678072"/>
                </a:lnTo>
                <a:lnTo>
                  <a:pt x="3948897" y="2639618"/>
                </a:lnTo>
                <a:lnTo>
                  <a:pt x="3974123" y="2589998"/>
                </a:lnTo>
                <a:lnTo>
                  <a:pt x="3996974" y="2541236"/>
                </a:lnTo>
                <a:lnTo>
                  <a:pt x="4432816" y="2383821"/>
                </a:lnTo>
                <a:lnTo>
                  <a:pt x="4432779" y="2329823"/>
                </a:lnTo>
                <a:close/>
              </a:path>
              <a:path w="4433570" h="5355590">
                <a:moveTo>
                  <a:pt x="2671251" y="3506159"/>
                </a:moveTo>
                <a:lnTo>
                  <a:pt x="2301223" y="3639804"/>
                </a:lnTo>
                <a:lnTo>
                  <a:pt x="2377877" y="4543822"/>
                </a:lnTo>
                <a:lnTo>
                  <a:pt x="2388260" y="4594084"/>
                </a:lnTo>
                <a:lnTo>
                  <a:pt x="2403834" y="4628968"/>
                </a:lnTo>
                <a:lnTo>
                  <a:pt x="2432582" y="4672597"/>
                </a:lnTo>
                <a:lnTo>
                  <a:pt x="2460917" y="4689369"/>
                </a:lnTo>
                <a:lnTo>
                  <a:pt x="2501139" y="4715351"/>
                </a:lnTo>
                <a:lnTo>
                  <a:pt x="2543973" y="4726886"/>
                </a:lnTo>
                <a:lnTo>
                  <a:pt x="2588775" y="4724207"/>
                </a:lnTo>
                <a:lnTo>
                  <a:pt x="2683078" y="4690148"/>
                </a:lnTo>
                <a:lnTo>
                  <a:pt x="2718286" y="4650426"/>
                </a:lnTo>
                <a:lnTo>
                  <a:pt x="2746863" y="4613098"/>
                </a:lnTo>
                <a:lnTo>
                  <a:pt x="2762285" y="4567019"/>
                </a:lnTo>
                <a:lnTo>
                  <a:pt x="2762342" y="4512987"/>
                </a:lnTo>
                <a:lnTo>
                  <a:pt x="2671251" y="3506159"/>
                </a:lnTo>
                <a:close/>
              </a:path>
              <a:path w="4433570" h="5355590">
                <a:moveTo>
                  <a:pt x="2114060" y="4180006"/>
                </a:moveTo>
                <a:lnTo>
                  <a:pt x="1733896" y="4317311"/>
                </a:lnTo>
                <a:lnTo>
                  <a:pt x="1767495" y="4669756"/>
                </a:lnTo>
                <a:lnTo>
                  <a:pt x="1777878" y="4720018"/>
                </a:lnTo>
                <a:lnTo>
                  <a:pt x="1793451" y="4754902"/>
                </a:lnTo>
                <a:lnTo>
                  <a:pt x="1822199" y="4798530"/>
                </a:lnTo>
                <a:lnTo>
                  <a:pt x="1850535" y="4815302"/>
                </a:lnTo>
                <a:lnTo>
                  <a:pt x="1890756" y="4841284"/>
                </a:lnTo>
                <a:lnTo>
                  <a:pt x="1933590" y="4852820"/>
                </a:lnTo>
                <a:lnTo>
                  <a:pt x="1978393" y="4850141"/>
                </a:lnTo>
                <a:lnTo>
                  <a:pt x="2072696" y="4816081"/>
                </a:lnTo>
                <a:lnTo>
                  <a:pt x="2107904" y="4776359"/>
                </a:lnTo>
                <a:lnTo>
                  <a:pt x="2136481" y="4739032"/>
                </a:lnTo>
                <a:lnTo>
                  <a:pt x="2151903" y="4692953"/>
                </a:lnTo>
                <a:lnTo>
                  <a:pt x="2151960" y="4638921"/>
                </a:lnTo>
                <a:lnTo>
                  <a:pt x="2114060" y="4180006"/>
                </a:lnTo>
                <a:close/>
              </a:path>
              <a:path w="4433570" h="5355590">
                <a:moveTo>
                  <a:pt x="4431909" y="3653426"/>
                </a:moveTo>
                <a:lnTo>
                  <a:pt x="4061762" y="3787114"/>
                </a:lnTo>
                <a:lnTo>
                  <a:pt x="4431021" y="3964315"/>
                </a:lnTo>
                <a:lnTo>
                  <a:pt x="4431909" y="3653426"/>
                </a:lnTo>
                <a:close/>
              </a:path>
              <a:path w="4433570" h="5355590">
                <a:moveTo>
                  <a:pt x="1004514" y="3730059"/>
                </a:moveTo>
                <a:lnTo>
                  <a:pt x="962791" y="3745128"/>
                </a:lnTo>
                <a:lnTo>
                  <a:pt x="928281" y="3771095"/>
                </a:lnTo>
                <a:lnTo>
                  <a:pt x="902435" y="3807436"/>
                </a:lnTo>
                <a:lnTo>
                  <a:pt x="882388" y="3841682"/>
                </a:lnTo>
                <a:lnTo>
                  <a:pt x="873905" y="3885255"/>
                </a:lnTo>
                <a:lnTo>
                  <a:pt x="878435" y="3937631"/>
                </a:lnTo>
                <a:lnTo>
                  <a:pt x="887404" y="3974900"/>
                </a:lnTo>
                <a:lnTo>
                  <a:pt x="908420" y="4021322"/>
                </a:lnTo>
                <a:lnTo>
                  <a:pt x="932692" y="4053064"/>
                </a:lnTo>
                <a:lnTo>
                  <a:pt x="964376" y="4082130"/>
                </a:lnTo>
                <a:lnTo>
                  <a:pt x="1040700" y="4108575"/>
                </a:lnTo>
                <a:lnTo>
                  <a:pt x="1085020" y="4106071"/>
                </a:lnTo>
                <a:lnTo>
                  <a:pt x="1437543" y="4073269"/>
                </a:lnTo>
                <a:lnTo>
                  <a:pt x="1109409" y="4461842"/>
                </a:lnTo>
                <a:lnTo>
                  <a:pt x="1082570" y="4498541"/>
                </a:lnTo>
                <a:lnTo>
                  <a:pt x="1068260" y="4544219"/>
                </a:lnTo>
                <a:lnTo>
                  <a:pt x="1062489" y="4586812"/>
                </a:lnTo>
                <a:lnTo>
                  <a:pt x="1065578" y="4626205"/>
                </a:lnTo>
                <a:lnTo>
                  <a:pt x="1082163" y="4674227"/>
                </a:lnTo>
                <a:lnTo>
                  <a:pt x="1103939" y="4706871"/>
                </a:lnTo>
                <a:lnTo>
                  <a:pt x="1135542" y="4735966"/>
                </a:lnTo>
                <a:lnTo>
                  <a:pt x="1179421" y="4760626"/>
                </a:lnTo>
                <a:lnTo>
                  <a:pt x="1225031" y="4771159"/>
                </a:lnTo>
                <a:lnTo>
                  <a:pt x="1275820" y="4779821"/>
                </a:lnTo>
                <a:lnTo>
                  <a:pt x="1326612" y="4774979"/>
                </a:lnTo>
                <a:lnTo>
                  <a:pt x="1344458" y="4755031"/>
                </a:lnTo>
                <a:lnTo>
                  <a:pt x="1368344" y="4746404"/>
                </a:lnTo>
                <a:lnTo>
                  <a:pt x="1387917" y="4725832"/>
                </a:lnTo>
                <a:lnTo>
                  <a:pt x="1405762" y="4705884"/>
                </a:lnTo>
                <a:lnTo>
                  <a:pt x="1733896" y="4317311"/>
                </a:lnTo>
                <a:lnTo>
                  <a:pt x="2114060" y="4180006"/>
                </a:lnTo>
                <a:lnTo>
                  <a:pt x="2090238" y="3891545"/>
                </a:lnTo>
                <a:lnTo>
                  <a:pt x="2301223" y="3639804"/>
                </a:lnTo>
                <a:lnTo>
                  <a:pt x="2671251" y="3506159"/>
                </a:lnTo>
                <a:lnTo>
                  <a:pt x="2657054" y="3349251"/>
                </a:lnTo>
                <a:lnTo>
                  <a:pt x="1798199" y="3659448"/>
                </a:lnTo>
                <a:lnTo>
                  <a:pt x="1052002" y="3726410"/>
                </a:lnTo>
                <a:lnTo>
                  <a:pt x="1004514" y="3730059"/>
                </a:lnTo>
                <a:close/>
              </a:path>
              <a:path w="4433570" h="5355590">
                <a:moveTo>
                  <a:pt x="1065364" y="3100449"/>
                </a:moveTo>
                <a:lnTo>
                  <a:pt x="980467" y="3131111"/>
                </a:lnTo>
                <a:lnTo>
                  <a:pt x="945957" y="3157078"/>
                </a:lnTo>
                <a:lnTo>
                  <a:pt x="920111" y="3193419"/>
                </a:lnTo>
                <a:lnTo>
                  <a:pt x="900064" y="3227665"/>
                </a:lnTo>
                <a:lnTo>
                  <a:pt x="891581" y="3271238"/>
                </a:lnTo>
                <a:lnTo>
                  <a:pt x="891797" y="3311669"/>
                </a:lnTo>
                <a:lnTo>
                  <a:pt x="905080" y="3360883"/>
                </a:lnTo>
                <a:lnTo>
                  <a:pt x="921782" y="3395360"/>
                </a:lnTo>
                <a:lnTo>
                  <a:pt x="946054" y="3427102"/>
                </a:lnTo>
                <a:lnTo>
                  <a:pt x="977738" y="3456168"/>
                </a:lnTo>
                <a:lnTo>
                  <a:pt x="1016670" y="3482615"/>
                </a:lnTo>
                <a:lnTo>
                  <a:pt x="1058376" y="3494558"/>
                </a:lnTo>
                <a:lnTo>
                  <a:pt x="1102696" y="3492054"/>
                </a:lnTo>
                <a:lnTo>
                  <a:pt x="2009184" y="3407707"/>
                </a:lnTo>
                <a:lnTo>
                  <a:pt x="1798199" y="3659448"/>
                </a:lnTo>
                <a:lnTo>
                  <a:pt x="2657054" y="3349251"/>
                </a:lnTo>
                <a:lnTo>
                  <a:pt x="2644041" y="3205419"/>
                </a:lnTo>
                <a:lnTo>
                  <a:pt x="2920653" y="2875964"/>
                </a:lnTo>
                <a:lnTo>
                  <a:pt x="4432779" y="2329823"/>
                </a:lnTo>
                <a:lnTo>
                  <a:pt x="4432725" y="2248824"/>
                </a:lnTo>
                <a:lnTo>
                  <a:pt x="2369840" y="2993885"/>
                </a:lnTo>
                <a:lnTo>
                  <a:pt x="1065364" y="3100449"/>
                </a:lnTo>
                <a:close/>
              </a:path>
              <a:path w="4433570" h="5355590">
                <a:moveTo>
                  <a:pt x="4432816" y="2383821"/>
                </a:moveTo>
                <a:lnTo>
                  <a:pt x="3996974" y="2541236"/>
                </a:lnTo>
                <a:lnTo>
                  <a:pt x="4420266" y="2617904"/>
                </a:lnTo>
                <a:lnTo>
                  <a:pt x="4432988" y="2640315"/>
                </a:lnTo>
                <a:lnTo>
                  <a:pt x="4432816" y="2383821"/>
                </a:lnTo>
                <a:close/>
              </a:path>
              <a:path w="4433570" h="5355590">
                <a:moveTo>
                  <a:pt x="4430124" y="1304557"/>
                </a:moveTo>
                <a:lnTo>
                  <a:pt x="2067850" y="2157750"/>
                </a:lnTo>
                <a:lnTo>
                  <a:pt x="2491142" y="2234418"/>
                </a:lnTo>
                <a:lnTo>
                  <a:pt x="2502767" y="2297734"/>
                </a:lnTo>
                <a:lnTo>
                  <a:pt x="2512287" y="2348307"/>
                </a:lnTo>
                <a:lnTo>
                  <a:pt x="2519704" y="2386137"/>
                </a:lnTo>
                <a:lnTo>
                  <a:pt x="2533646" y="2435114"/>
                </a:lnTo>
                <a:lnTo>
                  <a:pt x="2545483" y="2471347"/>
                </a:lnTo>
                <a:lnTo>
                  <a:pt x="2568780" y="2530447"/>
                </a:lnTo>
                <a:lnTo>
                  <a:pt x="2591217" y="2576356"/>
                </a:lnTo>
                <a:lnTo>
                  <a:pt x="2617108" y="2621017"/>
                </a:lnTo>
                <a:lnTo>
                  <a:pt x="2646451" y="2664430"/>
                </a:lnTo>
                <a:lnTo>
                  <a:pt x="2369840" y="2993885"/>
                </a:lnTo>
                <a:lnTo>
                  <a:pt x="4432725" y="2248824"/>
                </a:lnTo>
                <a:lnTo>
                  <a:pt x="4432716" y="2235325"/>
                </a:lnTo>
                <a:lnTo>
                  <a:pt x="4068991" y="2164149"/>
                </a:lnTo>
                <a:lnTo>
                  <a:pt x="4063822" y="2112004"/>
                </a:lnTo>
                <a:lnTo>
                  <a:pt x="4055199" y="2061106"/>
                </a:lnTo>
                <a:lnTo>
                  <a:pt x="4043122" y="2011456"/>
                </a:lnTo>
                <a:lnTo>
                  <a:pt x="4027592" y="1963053"/>
                </a:lnTo>
                <a:lnTo>
                  <a:pt x="4008609" y="1915898"/>
                </a:lnTo>
                <a:lnTo>
                  <a:pt x="3986172" y="1869990"/>
                </a:lnTo>
                <a:lnTo>
                  <a:pt x="3955968" y="1813384"/>
                </a:lnTo>
                <a:lnTo>
                  <a:pt x="3930938" y="1781915"/>
                </a:lnTo>
                <a:lnTo>
                  <a:pt x="4207549" y="1452460"/>
                </a:lnTo>
                <a:lnTo>
                  <a:pt x="4429924" y="1372144"/>
                </a:lnTo>
                <a:lnTo>
                  <a:pt x="4430124" y="1304557"/>
                </a:lnTo>
                <a:close/>
              </a:path>
              <a:path w="4433570" h="5355590">
                <a:moveTo>
                  <a:pt x="2068149" y="1685038"/>
                </a:moveTo>
                <a:lnTo>
                  <a:pt x="1198532" y="1999121"/>
                </a:lnTo>
                <a:lnTo>
                  <a:pt x="1525999" y="2069890"/>
                </a:lnTo>
                <a:lnTo>
                  <a:pt x="774820" y="2584249"/>
                </a:lnTo>
                <a:lnTo>
                  <a:pt x="738646" y="2610818"/>
                </a:lnTo>
                <a:lnTo>
                  <a:pt x="713068" y="2647061"/>
                </a:lnTo>
                <a:lnTo>
                  <a:pt x="698732" y="2692748"/>
                </a:lnTo>
                <a:lnTo>
                  <a:pt x="691967" y="2735700"/>
                </a:lnTo>
                <a:lnTo>
                  <a:pt x="693418" y="2775685"/>
                </a:lnTo>
                <a:lnTo>
                  <a:pt x="703730" y="2812470"/>
                </a:lnTo>
                <a:lnTo>
                  <a:pt x="727860" y="2857767"/>
                </a:lnTo>
                <a:lnTo>
                  <a:pt x="758115" y="2887348"/>
                </a:lnTo>
                <a:lnTo>
                  <a:pt x="803737" y="2924882"/>
                </a:lnTo>
                <a:lnTo>
                  <a:pt x="849570" y="2935334"/>
                </a:lnTo>
                <a:lnTo>
                  <a:pt x="902035" y="2943392"/>
                </a:lnTo>
                <a:lnTo>
                  <a:pt x="983962" y="2913801"/>
                </a:lnTo>
                <a:lnTo>
                  <a:pt x="992023" y="2897387"/>
                </a:lnTo>
                <a:lnTo>
                  <a:pt x="2067850" y="2157750"/>
                </a:lnTo>
                <a:lnTo>
                  <a:pt x="4430124" y="1304557"/>
                </a:lnTo>
                <a:lnTo>
                  <a:pt x="4430204" y="1277522"/>
                </a:lnTo>
                <a:lnTo>
                  <a:pt x="3652423" y="1558437"/>
                </a:lnTo>
                <a:lnTo>
                  <a:pt x="3603686" y="1535530"/>
                </a:lnTo>
                <a:lnTo>
                  <a:pt x="3552576" y="1513481"/>
                </a:lnTo>
                <a:lnTo>
                  <a:pt x="2567473" y="1869275"/>
                </a:lnTo>
                <a:lnTo>
                  <a:pt x="2144181" y="1792607"/>
                </a:lnTo>
                <a:lnTo>
                  <a:pt x="2068149" y="1685038"/>
                </a:lnTo>
                <a:close/>
              </a:path>
              <a:path w="4433570" h="5355590">
                <a:moveTo>
                  <a:pt x="4429924" y="1372144"/>
                </a:moveTo>
                <a:lnTo>
                  <a:pt x="4207549" y="1452460"/>
                </a:lnTo>
                <a:lnTo>
                  <a:pt x="4429763" y="1426214"/>
                </a:lnTo>
                <a:lnTo>
                  <a:pt x="4429924" y="1372144"/>
                </a:lnTo>
                <a:close/>
              </a:path>
              <a:path w="4433570" h="5355590">
                <a:moveTo>
                  <a:pt x="3817466" y="0"/>
                </a:moveTo>
                <a:lnTo>
                  <a:pt x="3929034" y="1228982"/>
                </a:lnTo>
                <a:lnTo>
                  <a:pt x="3652423" y="1558437"/>
                </a:lnTo>
                <a:lnTo>
                  <a:pt x="4430204" y="1277522"/>
                </a:lnTo>
                <a:lnTo>
                  <a:pt x="4431806" y="736825"/>
                </a:lnTo>
                <a:lnTo>
                  <a:pt x="4271853" y="794596"/>
                </a:lnTo>
                <a:lnTo>
                  <a:pt x="4206325" y="8086"/>
                </a:lnTo>
                <a:lnTo>
                  <a:pt x="3817466" y="0"/>
                </a:lnTo>
                <a:close/>
              </a:path>
              <a:path w="4433570" h="5355590">
                <a:moveTo>
                  <a:pt x="1548374" y="225407"/>
                </a:moveTo>
                <a:lnTo>
                  <a:pt x="1508959" y="239642"/>
                </a:lnTo>
                <a:lnTo>
                  <a:pt x="1474503" y="265590"/>
                </a:lnTo>
                <a:lnTo>
                  <a:pt x="1441980" y="290839"/>
                </a:lnTo>
                <a:lnTo>
                  <a:pt x="1416994" y="326870"/>
                </a:lnTo>
                <a:lnTo>
                  <a:pt x="1402872" y="372479"/>
                </a:lnTo>
                <a:lnTo>
                  <a:pt x="1397772" y="414830"/>
                </a:lnTo>
                <a:lnTo>
                  <a:pt x="1406007" y="465867"/>
                </a:lnTo>
                <a:lnTo>
                  <a:pt x="1418950" y="501702"/>
                </a:lnTo>
                <a:lnTo>
                  <a:pt x="1440913" y="534278"/>
                </a:lnTo>
                <a:lnTo>
                  <a:pt x="1471899" y="563596"/>
                </a:lnTo>
                <a:lnTo>
                  <a:pt x="1511905" y="589655"/>
                </a:lnTo>
                <a:lnTo>
                  <a:pt x="2692508" y="1148968"/>
                </a:lnTo>
                <a:lnTo>
                  <a:pt x="2834875" y="1543146"/>
                </a:lnTo>
                <a:lnTo>
                  <a:pt x="2795623" y="1584329"/>
                </a:lnTo>
                <a:lnTo>
                  <a:pt x="2753135" y="1613177"/>
                </a:lnTo>
                <a:lnTo>
                  <a:pt x="2716257" y="1653503"/>
                </a:lnTo>
                <a:lnTo>
                  <a:pt x="2680889" y="1693282"/>
                </a:lnTo>
                <a:lnTo>
                  <a:pt x="2647248" y="1732438"/>
                </a:lnTo>
                <a:lnTo>
                  <a:pt x="2615550" y="1770893"/>
                </a:lnTo>
                <a:lnTo>
                  <a:pt x="2590325" y="1820513"/>
                </a:lnTo>
                <a:lnTo>
                  <a:pt x="2567473" y="1869275"/>
                </a:lnTo>
                <a:lnTo>
                  <a:pt x="3552576" y="1513481"/>
                </a:lnTo>
                <a:lnTo>
                  <a:pt x="3503621" y="1504156"/>
                </a:lnTo>
                <a:lnTo>
                  <a:pt x="3452724" y="1495533"/>
                </a:lnTo>
                <a:lnTo>
                  <a:pt x="3400100" y="1487534"/>
                </a:lnTo>
                <a:lnTo>
                  <a:pt x="3345965" y="1480080"/>
                </a:lnTo>
                <a:lnTo>
                  <a:pt x="3242654" y="1490387"/>
                </a:lnTo>
                <a:lnTo>
                  <a:pt x="3095973" y="1084264"/>
                </a:lnTo>
                <a:lnTo>
                  <a:pt x="3470893" y="287208"/>
                </a:lnTo>
                <a:lnTo>
                  <a:pt x="2875370" y="502296"/>
                </a:lnTo>
                <a:lnTo>
                  <a:pt x="2871056" y="490351"/>
                </a:lnTo>
                <a:lnTo>
                  <a:pt x="2502686" y="623397"/>
                </a:lnTo>
                <a:lnTo>
                  <a:pt x="1674853" y="233738"/>
                </a:lnTo>
                <a:lnTo>
                  <a:pt x="1632609" y="221989"/>
                </a:lnTo>
                <a:lnTo>
                  <a:pt x="1591458" y="223349"/>
                </a:lnTo>
                <a:lnTo>
                  <a:pt x="1548374" y="225407"/>
                </a:lnTo>
                <a:close/>
              </a:path>
              <a:path w="4433570" h="5355590">
                <a:moveTo>
                  <a:pt x="137857" y="1450506"/>
                </a:moveTo>
                <a:lnTo>
                  <a:pt x="97341" y="1465139"/>
                </a:lnTo>
                <a:lnTo>
                  <a:pt x="63234" y="1490960"/>
                </a:lnTo>
                <a:lnTo>
                  <a:pt x="36986" y="1527447"/>
                </a:lnTo>
                <a:lnTo>
                  <a:pt x="15731" y="1562129"/>
                </a:lnTo>
                <a:lnTo>
                  <a:pt x="5234" y="1606429"/>
                </a:lnTo>
                <a:lnTo>
                  <a:pt x="0" y="1648829"/>
                </a:lnTo>
                <a:lnTo>
                  <a:pt x="9550" y="1699391"/>
                </a:lnTo>
                <a:lnTo>
                  <a:pt x="24453" y="1734517"/>
                </a:lnTo>
                <a:lnTo>
                  <a:pt x="48216" y="1766444"/>
                </a:lnTo>
                <a:lnTo>
                  <a:pt x="80033" y="1795461"/>
                </a:lnTo>
                <a:lnTo>
                  <a:pt x="119100" y="1821860"/>
                </a:lnTo>
                <a:lnTo>
                  <a:pt x="160296" y="1833987"/>
                </a:lnTo>
                <a:lnTo>
                  <a:pt x="660996" y="1923206"/>
                </a:lnTo>
                <a:lnTo>
                  <a:pt x="368871" y="2123235"/>
                </a:lnTo>
                <a:lnTo>
                  <a:pt x="332696" y="2149803"/>
                </a:lnTo>
                <a:lnTo>
                  <a:pt x="307119" y="2186047"/>
                </a:lnTo>
                <a:lnTo>
                  <a:pt x="288468" y="2219789"/>
                </a:lnTo>
                <a:lnTo>
                  <a:pt x="281703" y="2262741"/>
                </a:lnTo>
                <a:lnTo>
                  <a:pt x="283154" y="2302726"/>
                </a:lnTo>
                <a:lnTo>
                  <a:pt x="297780" y="2351455"/>
                </a:lnTo>
                <a:lnTo>
                  <a:pt x="317596" y="2384807"/>
                </a:lnTo>
                <a:lnTo>
                  <a:pt x="352166" y="2426333"/>
                </a:lnTo>
                <a:lnTo>
                  <a:pt x="393473" y="2451923"/>
                </a:lnTo>
                <a:lnTo>
                  <a:pt x="443620" y="2474320"/>
                </a:lnTo>
                <a:lnTo>
                  <a:pt x="491771" y="2470432"/>
                </a:lnTo>
                <a:lnTo>
                  <a:pt x="544341" y="2464948"/>
                </a:lnTo>
                <a:lnTo>
                  <a:pt x="567365" y="2456633"/>
                </a:lnTo>
                <a:lnTo>
                  <a:pt x="573699" y="2440842"/>
                </a:lnTo>
                <a:lnTo>
                  <a:pt x="586074" y="2436373"/>
                </a:lnTo>
                <a:lnTo>
                  <a:pt x="1198532" y="1999121"/>
                </a:lnTo>
                <a:lnTo>
                  <a:pt x="2068149" y="1685038"/>
                </a:lnTo>
                <a:lnTo>
                  <a:pt x="1984514" y="1566712"/>
                </a:lnTo>
                <a:lnTo>
                  <a:pt x="1602330" y="1704747"/>
                </a:lnTo>
                <a:lnTo>
                  <a:pt x="1279178" y="1645923"/>
                </a:lnTo>
                <a:lnTo>
                  <a:pt x="1105632" y="1398035"/>
                </a:lnTo>
                <a:lnTo>
                  <a:pt x="728699" y="1534174"/>
                </a:lnTo>
                <a:lnTo>
                  <a:pt x="227999" y="1444955"/>
                </a:lnTo>
                <a:lnTo>
                  <a:pt x="137857" y="1450506"/>
                </a:lnTo>
                <a:close/>
              </a:path>
              <a:path w="4433570" h="5355590">
                <a:moveTo>
                  <a:pt x="4432166" y="615169"/>
                </a:moveTo>
                <a:lnTo>
                  <a:pt x="4271853" y="794596"/>
                </a:lnTo>
                <a:lnTo>
                  <a:pt x="4431806" y="736825"/>
                </a:lnTo>
                <a:lnTo>
                  <a:pt x="4432166" y="615169"/>
                </a:lnTo>
                <a:close/>
              </a:path>
              <a:path w="4433570" h="5355590">
                <a:moveTo>
                  <a:pt x="1166068" y="660551"/>
                </a:moveTo>
                <a:lnTo>
                  <a:pt x="1094418" y="713435"/>
                </a:lnTo>
                <a:lnTo>
                  <a:pt x="1068840" y="749679"/>
                </a:lnTo>
                <a:lnTo>
                  <a:pt x="1054504" y="795366"/>
                </a:lnTo>
                <a:lnTo>
                  <a:pt x="1047739" y="838318"/>
                </a:lnTo>
                <a:lnTo>
                  <a:pt x="1049190" y="878302"/>
                </a:lnTo>
                <a:lnTo>
                  <a:pt x="1059501" y="915087"/>
                </a:lnTo>
                <a:lnTo>
                  <a:pt x="1079317" y="948439"/>
                </a:lnTo>
                <a:lnTo>
                  <a:pt x="1602330" y="1704747"/>
                </a:lnTo>
                <a:lnTo>
                  <a:pt x="1984514" y="1566712"/>
                </a:lnTo>
                <a:lnTo>
                  <a:pt x="1399070" y="738432"/>
                </a:lnTo>
                <a:lnTo>
                  <a:pt x="1365704" y="696471"/>
                </a:lnTo>
                <a:lnTo>
                  <a:pt x="1333395" y="681134"/>
                </a:lnTo>
                <a:lnTo>
                  <a:pt x="1290650" y="656064"/>
                </a:lnTo>
                <a:lnTo>
                  <a:pt x="1251861" y="656570"/>
                </a:lnTo>
                <a:lnTo>
                  <a:pt x="1209851" y="658241"/>
                </a:lnTo>
                <a:lnTo>
                  <a:pt x="1166068" y="660551"/>
                </a:lnTo>
                <a:close/>
              </a:path>
              <a:path w="4433570" h="5355590">
                <a:moveTo>
                  <a:pt x="616084" y="953711"/>
                </a:moveTo>
                <a:lnTo>
                  <a:pt x="544434" y="1006596"/>
                </a:lnTo>
                <a:lnTo>
                  <a:pt x="518856" y="1042840"/>
                </a:lnTo>
                <a:lnTo>
                  <a:pt x="504520" y="1088526"/>
                </a:lnTo>
                <a:lnTo>
                  <a:pt x="497755" y="1131478"/>
                </a:lnTo>
                <a:lnTo>
                  <a:pt x="499206" y="1171463"/>
                </a:lnTo>
                <a:lnTo>
                  <a:pt x="509517" y="1208248"/>
                </a:lnTo>
                <a:lnTo>
                  <a:pt x="529333" y="1241600"/>
                </a:lnTo>
                <a:lnTo>
                  <a:pt x="728699" y="1534174"/>
                </a:lnTo>
                <a:lnTo>
                  <a:pt x="1105632" y="1398035"/>
                </a:lnTo>
                <a:lnTo>
                  <a:pt x="849086" y="1031593"/>
                </a:lnTo>
                <a:lnTo>
                  <a:pt x="815720" y="989632"/>
                </a:lnTo>
                <a:lnTo>
                  <a:pt x="779096" y="962350"/>
                </a:lnTo>
                <a:lnTo>
                  <a:pt x="740666" y="949225"/>
                </a:lnTo>
                <a:lnTo>
                  <a:pt x="701877" y="949731"/>
                </a:lnTo>
                <a:lnTo>
                  <a:pt x="659867" y="951401"/>
                </a:lnTo>
                <a:lnTo>
                  <a:pt x="616084" y="953711"/>
                </a:lnTo>
                <a:close/>
              </a:path>
              <a:path w="4433570" h="5355590">
                <a:moveTo>
                  <a:pt x="3151377" y="11023"/>
                </a:moveTo>
                <a:lnTo>
                  <a:pt x="2875370" y="502296"/>
                </a:lnTo>
                <a:lnTo>
                  <a:pt x="3470893" y="287208"/>
                </a:lnTo>
                <a:lnTo>
                  <a:pt x="3600968" y="10678"/>
                </a:lnTo>
                <a:lnTo>
                  <a:pt x="3151377" y="11023"/>
                </a:lnTo>
                <a:close/>
              </a:path>
              <a:path w="4433570" h="5355590">
                <a:moveTo>
                  <a:pt x="1716624" y="2843"/>
                </a:moveTo>
                <a:lnTo>
                  <a:pt x="2394832" y="324777"/>
                </a:lnTo>
                <a:lnTo>
                  <a:pt x="2502686" y="623397"/>
                </a:lnTo>
                <a:lnTo>
                  <a:pt x="2871056" y="490351"/>
                </a:lnTo>
                <a:lnTo>
                  <a:pt x="2767516" y="203676"/>
                </a:lnTo>
                <a:lnTo>
                  <a:pt x="2858408" y="8812"/>
                </a:lnTo>
                <a:lnTo>
                  <a:pt x="1716624" y="2843"/>
                </a:lnTo>
                <a:close/>
              </a:path>
              <a:path w="4433570" h="5355590">
                <a:moveTo>
                  <a:pt x="1716338" y="2707"/>
                </a:moveTo>
                <a:lnTo>
                  <a:pt x="1715971" y="2840"/>
                </a:lnTo>
                <a:lnTo>
                  <a:pt x="1716624" y="2843"/>
                </a:lnTo>
                <a:lnTo>
                  <a:pt x="1716338" y="2707"/>
                </a:lnTo>
                <a:close/>
              </a:path>
            </a:pathLst>
          </a:custGeom>
          <a:solidFill>
            <a:srgbClr val="BCD6ED">
              <a:alpha val="27058"/>
            </a:srgbClr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3235" y="1354931"/>
            <a:ext cx="15687675" cy="779058"/>
          </a:xfrm>
          <a:prstGeom prst="rect">
            <a:avLst/>
          </a:prstGeom>
          <a:solidFill>
            <a:srgbClr val="0340B8"/>
          </a:solidFill>
        </p:spPr>
        <p:txBody>
          <a:bodyPr vert="horz" wrap="square" lIns="0" tIns="40004" rIns="0" bIns="0" rtlCol="0">
            <a:spAutoFit/>
          </a:bodyPr>
          <a:lstStyle/>
          <a:p>
            <a:pPr marL="311468" defTabSz="1371600">
              <a:spcBef>
                <a:spcPts val="314"/>
              </a:spcBef>
            </a:pPr>
            <a:r>
              <a:rPr sz="4800" b="1" kern="0" dirty="0">
                <a:solidFill>
                  <a:srgbClr val="FFFFFF"/>
                </a:solidFill>
                <a:latin typeface="Verdana"/>
                <a:cs typeface="Verdana"/>
              </a:rPr>
              <a:t>We</a:t>
            </a:r>
            <a:r>
              <a:rPr sz="4800" b="1" kern="0" spc="-26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10" dirty="0">
                <a:solidFill>
                  <a:srgbClr val="FFFFFF"/>
                </a:solidFill>
                <a:latin typeface="Verdana"/>
                <a:cs typeface="Verdana"/>
              </a:rPr>
              <a:t>turns</a:t>
            </a:r>
            <a:r>
              <a:rPr sz="4800" b="1" kern="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40" dirty="0">
                <a:solidFill>
                  <a:srgbClr val="FFFFFF"/>
                </a:solidFill>
                <a:latin typeface="Verdana"/>
                <a:cs typeface="Verdana"/>
              </a:rPr>
              <a:t>waste</a:t>
            </a:r>
            <a:r>
              <a:rPr sz="4800" b="1" kern="0" spc="-2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50" dirty="0">
                <a:solidFill>
                  <a:srgbClr val="FFFFFF"/>
                </a:solidFill>
                <a:latin typeface="Verdana"/>
                <a:cs typeface="Verdana"/>
              </a:rPr>
              <a:t>heat</a:t>
            </a:r>
            <a:r>
              <a:rPr sz="4800" b="1" kern="0" spc="-2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71" dirty="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sz="4800" b="1" kern="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03" dirty="0">
                <a:solidFill>
                  <a:srgbClr val="FFFFFF"/>
                </a:solidFill>
                <a:latin typeface="Verdana"/>
                <a:cs typeface="Verdana"/>
              </a:rPr>
              <a:t>transportable</a:t>
            </a:r>
            <a:r>
              <a:rPr sz="4800" b="1" kern="0" spc="-27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5" dirty="0">
                <a:solidFill>
                  <a:srgbClr val="FFFFFF"/>
                </a:solidFill>
                <a:latin typeface="Verdana"/>
                <a:cs typeface="Verdana"/>
              </a:rPr>
              <a:t>energy</a:t>
            </a:r>
            <a:endParaRPr sz="48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81360" y="3450240"/>
            <a:ext cx="5213985" cy="2345055"/>
            <a:chOff x="654240" y="2300160"/>
            <a:chExt cx="3475990" cy="15633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240" y="2355469"/>
              <a:ext cx="3475609" cy="15077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6872" y="2300160"/>
              <a:ext cx="1017524" cy="40608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059304" y="3136964"/>
            <a:ext cx="2957513" cy="75790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Waste</a:t>
            </a:r>
            <a:r>
              <a:rPr sz="2700" b="1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heat</a:t>
            </a:r>
            <a:r>
              <a:rPr sz="2700" b="1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recovery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686751" defTabSz="1371600">
              <a:spcBef>
                <a:spcPts val="38"/>
              </a:spcBef>
            </a:pPr>
            <a:r>
              <a:rPr sz="21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[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28817" y="3852101"/>
            <a:ext cx="1288733" cy="558165"/>
          </a:xfrm>
          <a:custGeom>
            <a:avLst/>
            <a:gdLst/>
            <a:ahLst/>
            <a:cxnLst/>
            <a:rect l="l" t="t" r="r" b="b"/>
            <a:pathLst>
              <a:path w="859154" h="372110">
                <a:moveTo>
                  <a:pt x="795654" y="34544"/>
                </a:moveTo>
                <a:lnTo>
                  <a:pt x="743584" y="36957"/>
                </a:lnTo>
                <a:lnTo>
                  <a:pt x="668654" y="43180"/>
                </a:lnTo>
                <a:lnTo>
                  <a:pt x="596138" y="52450"/>
                </a:lnTo>
                <a:lnTo>
                  <a:pt x="525779" y="64516"/>
                </a:lnTo>
                <a:lnTo>
                  <a:pt x="458469" y="79502"/>
                </a:lnTo>
                <a:lnTo>
                  <a:pt x="394207" y="96900"/>
                </a:lnTo>
                <a:lnTo>
                  <a:pt x="333375" y="116840"/>
                </a:lnTo>
                <a:lnTo>
                  <a:pt x="276225" y="139065"/>
                </a:lnTo>
                <a:lnTo>
                  <a:pt x="223138" y="163575"/>
                </a:lnTo>
                <a:lnTo>
                  <a:pt x="174625" y="190119"/>
                </a:lnTo>
                <a:lnTo>
                  <a:pt x="130682" y="218694"/>
                </a:lnTo>
                <a:lnTo>
                  <a:pt x="91693" y="249174"/>
                </a:lnTo>
                <a:lnTo>
                  <a:pt x="58165" y="281305"/>
                </a:lnTo>
                <a:lnTo>
                  <a:pt x="30225" y="315341"/>
                </a:lnTo>
                <a:lnTo>
                  <a:pt x="8381" y="350647"/>
                </a:lnTo>
                <a:lnTo>
                  <a:pt x="0" y="368808"/>
                </a:lnTo>
                <a:lnTo>
                  <a:pt x="5714" y="371602"/>
                </a:lnTo>
                <a:lnTo>
                  <a:pt x="13979" y="353695"/>
                </a:lnTo>
                <a:lnTo>
                  <a:pt x="14096" y="353441"/>
                </a:lnTo>
                <a:lnTo>
                  <a:pt x="15724" y="350647"/>
                </a:lnTo>
                <a:lnTo>
                  <a:pt x="23859" y="336512"/>
                </a:lnTo>
                <a:lnTo>
                  <a:pt x="35104" y="319581"/>
                </a:lnTo>
                <a:lnTo>
                  <a:pt x="48406" y="302147"/>
                </a:lnTo>
                <a:lnTo>
                  <a:pt x="48505" y="301998"/>
                </a:lnTo>
                <a:lnTo>
                  <a:pt x="62864" y="285623"/>
                </a:lnTo>
                <a:lnTo>
                  <a:pt x="96011" y="253873"/>
                </a:lnTo>
                <a:lnTo>
                  <a:pt x="134365" y="223774"/>
                </a:lnTo>
                <a:lnTo>
                  <a:pt x="177926" y="195580"/>
                </a:lnTo>
                <a:lnTo>
                  <a:pt x="224445" y="170013"/>
                </a:lnTo>
                <a:lnTo>
                  <a:pt x="278764" y="144907"/>
                </a:lnTo>
                <a:lnTo>
                  <a:pt x="335533" y="122809"/>
                </a:lnTo>
                <a:lnTo>
                  <a:pt x="395985" y="102870"/>
                </a:lnTo>
                <a:lnTo>
                  <a:pt x="459993" y="85598"/>
                </a:lnTo>
                <a:lnTo>
                  <a:pt x="521670" y="71867"/>
                </a:lnTo>
                <a:lnTo>
                  <a:pt x="561847" y="64388"/>
                </a:lnTo>
                <a:lnTo>
                  <a:pt x="632967" y="53848"/>
                </a:lnTo>
                <a:lnTo>
                  <a:pt x="706598" y="45964"/>
                </a:lnTo>
                <a:lnTo>
                  <a:pt x="781938" y="41275"/>
                </a:lnTo>
                <a:lnTo>
                  <a:pt x="783019" y="41275"/>
                </a:lnTo>
                <a:lnTo>
                  <a:pt x="782923" y="36449"/>
                </a:lnTo>
                <a:lnTo>
                  <a:pt x="782892" y="34925"/>
                </a:lnTo>
                <a:lnTo>
                  <a:pt x="795662" y="34925"/>
                </a:lnTo>
                <a:lnTo>
                  <a:pt x="795654" y="34544"/>
                </a:lnTo>
                <a:close/>
              </a:path>
              <a:path w="859154" h="372110">
                <a:moveTo>
                  <a:pt x="855132" y="34544"/>
                </a:moveTo>
                <a:lnTo>
                  <a:pt x="795654" y="34544"/>
                </a:lnTo>
                <a:lnTo>
                  <a:pt x="795781" y="40894"/>
                </a:lnTo>
                <a:lnTo>
                  <a:pt x="781939" y="41275"/>
                </a:lnTo>
                <a:lnTo>
                  <a:pt x="783019" y="41275"/>
                </a:lnTo>
                <a:lnTo>
                  <a:pt x="783612" y="70861"/>
                </a:lnTo>
                <a:lnTo>
                  <a:pt x="783716" y="76073"/>
                </a:lnTo>
                <a:lnTo>
                  <a:pt x="859154" y="36449"/>
                </a:lnTo>
                <a:lnTo>
                  <a:pt x="855132" y="34544"/>
                </a:lnTo>
                <a:close/>
              </a:path>
              <a:path w="859154" h="372110">
                <a:moveTo>
                  <a:pt x="782192" y="0"/>
                </a:moveTo>
                <a:lnTo>
                  <a:pt x="782885" y="34544"/>
                </a:lnTo>
                <a:lnTo>
                  <a:pt x="782923" y="36449"/>
                </a:lnTo>
                <a:lnTo>
                  <a:pt x="783019" y="41275"/>
                </a:lnTo>
                <a:lnTo>
                  <a:pt x="781939" y="41275"/>
                </a:lnTo>
                <a:lnTo>
                  <a:pt x="795781" y="40894"/>
                </a:lnTo>
                <a:lnTo>
                  <a:pt x="795662" y="34925"/>
                </a:lnTo>
                <a:lnTo>
                  <a:pt x="781685" y="34925"/>
                </a:lnTo>
                <a:lnTo>
                  <a:pt x="795654" y="34544"/>
                </a:lnTo>
                <a:lnTo>
                  <a:pt x="855132" y="34544"/>
                </a:lnTo>
                <a:lnTo>
                  <a:pt x="78219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25383" y="3330834"/>
            <a:ext cx="1962720" cy="107562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3541122" y="3108198"/>
            <a:ext cx="2319338" cy="75790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ctr" defTabSz="1371600">
              <a:spcBef>
                <a:spcPts val="150"/>
              </a:spcBef>
            </a:pPr>
            <a:r>
              <a:rPr sz="27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Cooling</a:t>
            </a:r>
            <a:r>
              <a:rPr sz="2700" b="1" kern="0" spc="-5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delivery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 defTabSz="1371600">
              <a:spcBef>
                <a:spcPts val="38"/>
              </a:spcBef>
            </a:pPr>
            <a:r>
              <a:rPr sz="2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[-10°C</a:t>
            </a:r>
            <a:r>
              <a:rPr sz="2100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;</a:t>
            </a:r>
            <a:r>
              <a:rPr sz="21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+10°C]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164509" y="3941444"/>
            <a:ext cx="1284923" cy="505778"/>
          </a:xfrm>
          <a:custGeom>
            <a:avLst/>
            <a:gdLst/>
            <a:ahLst/>
            <a:cxnLst/>
            <a:rect l="l" t="t" r="r" b="b"/>
            <a:pathLst>
              <a:path w="856615" h="337185">
                <a:moveTo>
                  <a:pt x="813662" y="273619"/>
                </a:moveTo>
                <a:lnTo>
                  <a:pt x="784225" y="291465"/>
                </a:lnTo>
                <a:lnTo>
                  <a:pt x="856233" y="336931"/>
                </a:lnTo>
                <a:lnTo>
                  <a:pt x="851990" y="284353"/>
                </a:lnTo>
                <a:lnTo>
                  <a:pt x="820674" y="284353"/>
                </a:lnTo>
                <a:lnTo>
                  <a:pt x="813662" y="273619"/>
                </a:lnTo>
                <a:close/>
              </a:path>
              <a:path w="856615" h="337185">
                <a:moveTo>
                  <a:pt x="819126" y="270306"/>
                </a:moveTo>
                <a:lnTo>
                  <a:pt x="813662" y="273619"/>
                </a:lnTo>
                <a:lnTo>
                  <a:pt x="820674" y="284353"/>
                </a:lnTo>
                <a:lnTo>
                  <a:pt x="826007" y="280797"/>
                </a:lnTo>
                <a:lnTo>
                  <a:pt x="819126" y="270306"/>
                </a:lnTo>
                <a:close/>
              </a:path>
              <a:path w="856615" h="337185">
                <a:moveTo>
                  <a:pt x="849376" y="251968"/>
                </a:moveTo>
                <a:lnTo>
                  <a:pt x="819126" y="270306"/>
                </a:lnTo>
                <a:lnTo>
                  <a:pt x="826007" y="280797"/>
                </a:lnTo>
                <a:lnTo>
                  <a:pt x="820674" y="284353"/>
                </a:lnTo>
                <a:lnTo>
                  <a:pt x="851990" y="284353"/>
                </a:lnTo>
                <a:lnTo>
                  <a:pt x="849406" y="252349"/>
                </a:lnTo>
                <a:lnTo>
                  <a:pt x="849376" y="251968"/>
                </a:lnTo>
                <a:close/>
              </a:path>
              <a:path w="856615" h="337185">
                <a:moveTo>
                  <a:pt x="0" y="0"/>
                </a:moveTo>
                <a:lnTo>
                  <a:pt x="0" y="6350"/>
                </a:lnTo>
                <a:lnTo>
                  <a:pt x="38734" y="6731"/>
                </a:lnTo>
                <a:lnTo>
                  <a:pt x="77215" y="8000"/>
                </a:lnTo>
                <a:lnTo>
                  <a:pt x="152653" y="12700"/>
                </a:lnTo>
                <a:lnTo>
                  <a:pt x="226186" y="20574"/>
                </a:lnTo>
                <a:lnTo>
                  <a:pt x="298124" y="31242"/>
                </a:lnTo>
                <a:lnTo>
                  <a:pt x="365886" y="44577"/>
                </a:lnTo>
                <a:lnTo>
                  <a:pt x="431545" y="60706"/>
                </a:lnTo>
                <a:lnTo>
                  <a:pt x="493775" y="79248"/>
                </a:lnTo>
                <a:lnTo>
                  <a:pt x="552576" y="100203"/>
                </a:lnTo>
                <a:lnTo>
                  <a:pt x="607186" y="123444"/>
                </a:lnTo>
                <a:lnTo>
                  <a:pt x="657732" y="148844"/>
                </a:lnTo>
                <a:lnTo>
                  <a:pt x="703579" y="176149"/>
                </a:lnTo>
                <a:lnTo>
                  <a:pt x="744601" y="205359"/>
                </a:lnTo>
                <a:lnTo>
                  <a:pt x="780287" y="236347"/>
                </a:lnTo>
                <a:lnTo>
                  <a:pt x="810635" y="268986"/>
                </a:lnTo>
                <a:lnTo>
                  <a:pt x="813662" y="273619"/>
                </a:lnTo>
                <a:lnTo>
                  <a:pt x="819126" y="270306"/>
                </a:lnTo>
                <a:lnTo>
                  <a:pt x="784859" y="231775"/>
                </a:lnTo>
                <a:lnTo>
                  <a:pt x="748537" y="200406"/>
                </a:lnTo>
                <a:lnTo>
                  <a:pt x="707135" y="170942"/>
                </a:lnTo>
                <a:lnTo>
                  <a:pt x="660780" y="143256"/>
                </a:lnTo>
                <a:lnTo>
                  <a:pt x="609853" y="117729"/>
                </a:lnTo>
                <a:lnTo>
                  <a:pt x="554862" y="94361"/>
                </a:lnTo>
                <a:lnTo>
                  <a:pt x="495807" y="73152"/>
                </a:lnTo>
                <a:lnTo>
                  <a:pt x="433196" y="54610"/>
                </a:lnTo>
                <a:lnTo>
                  <a:pt x="367283" y="38354"/>
                </a:lnTo>
                <a:lnTo>
                  <a:pt x="298576" y="24892"/>
                </a:lnTo>
                <a:lnTo>
                  <a:pt x="227075" y="14224"/>
                </a:lnTo>
                <a:lnTo>
                  <a:pt x="153288" y="6350"/>
                </a:lnTo>
                <a:lnTo>
                  <a:pt x="77469" y="1650"/>
                </a:lnTo>
                <a:lnTo>
                  <a:pt x="38988" y="381"/>
                </a:lnTo>
                <a:lnTo>
                  <a:pt x="0" y="0"/>
                </a:lnTo>
                <a:close/>
              </a:path>
              <a:path w="856615" h="337185">
                <a:moveTo>
                  <a:pt x="262792" y="25507"/>
                </a:moveTo>
                <a:lnTo>
                  <a:pt x="262113" y="25507"/>
                </a:lnTo>
                <a:lnTo>
                  <a:pt x="266591" y="26122"/>
                </a:lnTo>
                <a:lnTo>
                  <a:pt x="262792" y="2550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59473" y="5171504"/>
            <a:ext cx="1284923" cy="505778"/>
          </a:xfrm>
          <a:custGeom>
            <a:avLst/>
            <a:gdLst/>
            <a:ahLst/>
            <a:cxnLst/>
            <a:rect l="l" t="t" r="r" b="b"/>
            <a:pathLst>
              <a:path w="856614" h="337185">
                <a:moveTo>
                  <a:pt x="42590" y="63370"/>
                </a:moveTo>
                <a:lnTo>
                  <a:pt x="37135" y="66666"/>
                </a:lnTo>
                <a:lnTo>
                  <a:pt x="40639" y="72008"/>
                </a:lnTo>
                <a:lnTo>
                  <a:pt x="55372" y="88900"/>
                </a:lnTo>
                <a:lnTo>
                  <a:pt x="88900" y="121030"/>
                </a:lnTo>
                <a:lnTo>
                  <a:pt x="127762" y="151510"/>
                </a:lnTo>
                <a:lnTo>
                  <a:pt x="171704" y="180212"/>
                </a:lnTo>
                <a:lnTo>
                  <a:pt x="220345" y="206755"/>
                </a:lnTo>
                <a:lnTo>
                  <a:pt x="273431" y="231266"/>
                </a:lnTo>
                <a:lnTo>
                  <a:pt x="330581" y="253491"/>
                </a:lnTo>
                <a:lnTo>
                  <a:pt x="391413" y="273303"/>
                </a:lnTo>
                <a:lnTo>
                  <a:pt x="455675" y="290829"/>
                </a:lnTo>
                <a:lnTo>
                  <a:pt x="522986" y="305688"/>
                </a:lnTo>
                <a:lnTo>
                  <a:pt x="593217" y="317753"/>
                </a:lnTo>
                <a:lnTo>
                  <a:pt x="665861" y="327024"/>
                </a:lnTo>
                <a:lnTo>
                  <a:pt x="740791" y="333247"/>
                </a:lnTo>
                <a:lnTo>
                  <a:pt x="778891" y="335279"/>
                </a:lnTo>
                <a:lnTo>
                  <a:pt x="817372" y="336549"/>
                </a:lnTo>
                <a:lnTo>
                  <a:pt x="856361" y="336930"/>
                </a:lnTo>
                <a:lnTo>
                  <a:pt x="856361" y="330580"/>
                </a:lnTo>
                <a:lnTo>
                  <a:pt x="817626" y="330199"/>
                </a:lnTo>
                <a:lnTo>
                  <a:pt x="779145" y="328929"/>
                </a:lnTo>
                <a:lnTo>
                  <a:pt x="703707" y="324230"/>
                </a:lnTo>
                <a:lnTo>
                  <a:pt x="630174" y="316356"/>
                </a:lnTo>
                <a:lnTo>
                  <a:pt x="558926" y="305815"/>
                </a:lnTo>
                <a:lnTo>
                  <a:pt x="518716" y="298304"/>
                </a:lnTo>
                <a:lnTo>
                  <a:pt x="457200" y="284733"/>
                </a:lnTo>
                <a:lnTo>
                  <a:pt x="388343" y="265806"/>
                </a:lnTo>
                <a:lnTo>
                  <a:pt x="332739" y="247522"/>
                </a:lnTo>
                <a:lnTo>
                  <a:pt x="275971" y="225424"/>
                </a:lnTo>
                <a:lnTo>
                  <a:pt x="223251" y="201153"/>
                </a:lnTo>
                <a:lnTo>
                  <a:pt x="175006" y="174751"/>
                </a:lnTo>
                <a:lnTo>
                  <a:pt x="131572" y="146430"/>
                </a:lnTo>
                <a:lnTo>
                  <a:pt x="93090" y="116318"/>
                </a:lnTo>
                <a:lnTo>
                  <a:pt x="60071" y="84581"/>
                </a:lnTo>
                <a:lnTo>
                  <a:pt x="44738" y="66666"/>
                </a:lnTo>
                <a:lnTo>
                  <a:pt x="42590" y="63370"/>
                </a:lnTo>
                <a:close/>
              </a:path>
              <a:path w="856614" h="337185">
                <a:moveTo>
                  <a:pt x="0" y="0"/>
                </a:moveTo>
                <a:lnTo>
                  <a:pt x="6827" y="84581"/>
                </a:lnTo>
                <a:lnTo>
                  <a:pt x="6858" y="84962"/>
                </a:lnTo>
                <a:lnTo>
                  <a:pt x="37135" y="66666"/>
                </a:lnTo>
                <a:lnTo>
                  <a:pt x="30225" y="56133"/>
                </a:lnTo>
                <a:lnTo>
                  <a:pt x="35560" y="52577"/>
                </a:lnTo>
                <a:lnTo>
                  <a:pt x="60449" y="52577"/>
                </a:lnTo>
                <a:lnTo>
                  <a:pt x="72009" y="45592"/>
                </a:lnTo>
                <a:lnTo>
                  <a:pt x="0" y="0"/>
                </a:lnTo>
                <a:close/>
              </a:path>
              <a:path w="856614" h="337185">
                <a:moveTo>
                  <a:pt x="35560" y="52577"/>
                </a:moveTo>
                <a:lnTo>
                  <a:pt x="30225" y="56133"/>
                </a:lnTo>
                <a:lnTo>
                  <a:pt x="37135" y="66666"/>
                </a:lnTo>
                <a:lnTo>
                  <a:pt x="42590" y="63370"/>
                </a:lnTo>
                <a:lnTo>
                  <a:pt x="35560" y="52577"/>
                </a:lnTo>
                <a:close/>
              </a:path>
              <a:path w="856614" h="337185">
                <a:moveTo>
                  <a:pt x="60449" y="52577"/>
                </a:moveTo>
                <a:lnTo>
                  <a:pt x="35560" y="52577"/>
                </a:lnTo>
                <a:lnTo>
                  <a:pt x="42590" y="63370"/>
                </a:lnTo>
                <a:lnTo>
                  <a:pt x="60449" y="525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91296" y="5073090"/>
            <a:ext cx="1834743" cy="107872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196704" y="5191125"/>
            <a:ext cx="1288733" cy="558165"/>
          </a:xfrm>
          <a:custGeom>
            <a:avLst/>
            <a:gdLst/>
            <a:ahLst/>
            <a:cxnLst/>
            <a:rect l="l" t="t" r="r" b="b"/>
            <a:pathLst>
              <a:path w="859154" h="372110">
                <a:moveTo>
                  <a:pt x="75438" y="295401"/>
                </a:moveTo>
                <a:lnTo>
                  <a:pt x="0" y="335025"/>
                </a:lnTo>
                <a:lnTo>
                  <a:pt x="76962" y="371601"/>
                </a:lnTo>
                <a:lnTo>
                  <a:pt x="76268" y="336931"/>
                </a:lnTo>
                <a:lnTo>
                  <a:pt x="63500" y="336931"/>
                </a:lnTo>
                <a:lnTo>
                  <a:pt x="63373" y="330581"/>
                </a:lnTo>
                <a:lnTo>
                  <a:pt x="76136" y="330346"/>
                </a:lnTo>
                <a:lnTo>
                  <a:pt x="76039" y="325500"/>
                </a:lnTo>
                <a:lnTo>
                  <a:pt x="75968" y="321944"/>
                </a:lnTo>
                <a:lnTo>
                  <a:pt x="75885" y="317754"/>
                </a:lnTo>
                <a:lnTo>
                  <a:pt x="75785" y="312800"/>
                </a:lnTo>
                <a:lnTo>
                  <a:pt x="75669" y="306958"/>
                </a:lnTo>
                <a:lnTo>
                  <a:pt x="75544" y="300736"/>
                </a:lnTo>
                <a:lnTo>
                  <a:pt x="75438" y="295401"/>
                </a:lnTo>
                <a:close/>
              </a:path>
              <a:path w="859154" h="372110">
                <a:moveTo>
                  <a:pt x="76136" y="330346"/>
                </a:moveTo>
                <a:lnTo>
                  <a:pt x="63373" y="330581"/>
                </a:lnTo>
                <a:lnTo>
                  <a:pt x="63500" y="336931"/>
                </a:lnTo>
                <a:lnTo>
                  <a:pt x="76261" y="336582"/>
                </a:lnTo>
                <a:lnTo>
                  <a:pt x="76136" y="330346"/>
                </a:lnTo>
                <a:close/>
              </a:path>
              <a:path w="859154" h="372110">
                <a:moveTo>
                  <a:pt x="76261" y="336582"/>
                </a:moveTo>
                <a:lnTo>
                  <a:pt x="63500" y="336931"/>
                </a:lnTo>
                <a:lnTo>
                  <a:pt x="76268" y="336931"/>
                </a:lnTo>
                <a:lnTo>
                  <a:pt x="76261" y="336582"/>
                </a:lnTo>
                <a:close/>
              </a:path>
              <a:path w="859154" h="372110">
                <a:moveTo>
                  <a:pt x="853440" y="0"/>
                </a:moveTo>
                <a:lnTo>
                  <a:pt x="834788" y="35849"/>
                </a:lnTo>
                <a:lnTo>
                  <a:pt x="810641" y="69341"/>
                </a:lnTo>
                <a:lnTo>
                  <a:pt x="780415" y="101980"/>
                </a:lnTo>
                <a:lnTo>
                  <a:pt x="744601" y="132841"/>
                </a:lnTo>
                <a:lnTo>
                  <a:pt x="703579" y="162051"/>
                </a:lnTo>
                <a:lnTo>
                  <a:pt x="657732" y="189483"/>
                </a:lnTo>
                <a:lnTo>
                  <a:pt x="607314" y="214756"/>
                </a:lnTo>
                <a:lnTo>
                  <a:pt x="552450" y="237998"/>
                </a:lnTo>
                <a:lnTo>
                  <a:pt x="493775" y="258952"/>
                </a:lnTo>
                <a:lnTo>
                  <a:pt x="431546" y="277494"/>
                </a:lnTo>
                <a:lnTo>
                  <a:pt x="366014" y="293624"/>
                </a:lnTo>
                <a:lnTo>
                  <a:pt x="297306" y="307086"/>
                </a:lnTo>
                <a:lnTo>
                  <a:pt x="226187" y="317754"/>
                </a:lnTo>
                <a:lnTo>
                  <a:pt x="152653" y="325500"/>
                </a:lnTo>
                <a:lnTo>
                  <a:pt x="76847" y="330346"/>
                </a:lnTo>
                <a:lnTo>
                  <a:pt x="76136" y="330346"/>
                </a:lnTo>
                <a:lnTo>
                  <a:pt x="76261" y="336582"/>
                </a:lnTo>
                <a:lnTo>
                  <a:pt x="76810" y="336582"/>
                </a:lnTo>
                <a:lnTo>
                  <a:pt x="115570" y="334644"/>
                </a:lnTo>
                <a:lnTo>
                  <a:pt x="190500" y="328294"/>
                </a:lnTo>
                <a:lnTo>
                  <a:pt x="263017" y="319024"/>
                </a:lnTo>
                <a:lnTo>
                  <a:pt x="333375" y="306958"/>
                </a:lnTo>
                <a:lnTo>
                  <a:pt x="400684" y="292100"/>
                </a:lnTo>
                <a:lnTo>
                  <a:pt x="464947" y="274700"/>
                </a:lnTo>
                <a:lnTo>
                  <a:pt x="525779" y="254762"/>
                </a:lnTo>
                <a:lnTo>
                  <a:pt x="582929" y="232410"/>
                </a:lnTo>
                <a:lnTo>
                  <a:pt x="636016" y="208025"/>
                </a:lnTo>
                <a:lnTo>
                  <a:pt x="684529" y="181356"/>
                </a:lnTo>
                <a:lnTo>
                  <a:pt x="728472" y="152781"/>
                </a:lnTo>
                <a:lnTo>
                  <a:pt x="767461" y="122300"/>
                </a:lnTo>
                <a:lnTo>
                  <a:pt x="800862" y="90042"/>
                </a:lnTo>
                <a:lnTo>
                  <a:pt x="828801" y="56261"/>
                </a:lnTo>
                <a:lnTo>
                  <a:pt x="850646" y="20700"/>
                </a:lnTo>
                <a:lnTo>
                  <a:pt x="859154" y="2666"/>
                </a:lnTo>
                <a:lnTo>
                  <a:pt x="85344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179815" y="4115942"/>
            <a:ext cx="7980998" cy="5031105"/>
            <a:chOff x="6119876" y="2743961"/>
            <a:chExt cx="5320665" cy="335407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0873" y="2743961"/>
              <a:ext cx="3439667" cy="10069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126226" y="4917439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768" y="0"/>
                  </a:moveTo>
                  <a:lnTo>
                    <a:pt x="83947" y="0"/>
                  </a:lnTo>
                  <a:lnTo>
                    <a:pt x="51274" y="6578"/>
                  </a:lnTo>
                  <a:lnTo>
                    <a:pt x="24590" y="24526"/>
                  </a:lnTo>
                  <a:lnTo>
                    <a:pt x="6598" y="51167"/>
                  </a:lnTo>
                  <a:lnTo>
                    <a:pt x="0" y="83820"/>
                  </a:lnTo>
                  <a:lnTo>
                    <a:pt x="0" y="1089850"/>
                  </a:lnTo>
                  <a:lnTo>
                    <a:pt x="6598" y="1122483"/>
                  </a:lnTo>
                  <a:lnTo>
                    <a:pt x="24590" y="1149130"/>
                  </a:lnTo>
                  <a:lnTo>
                    <a:pt x="51274" y="1167095"/>
                  </a:lnTo>
                  <a:lnTo>
                    <a:pt x="83947" y="1173683"/>
                  </a:lnTo>
                  <a:lnTo>
                    <a:pt x="2588768" y="1173683"/>
                  </a:lnTo>
                  <a:lnTo>
                    <a:pt x="2621367" y="1167095"/>
                  </a:lnTo>
                  <a:lnTo>
                    <a:pt x="2648013" y="1149130"/>
                  </a:lnTo>
                  <a:lnTo>
                    <a:pt x="2665991" y="1122483"/>
                  </a:lnTo>
                  <a:lnTo>
                    <a:pt x="2672588" y="1089850"/>
                  </a:lnTo>
                  <a:lnTo>
                    <a:pt x="2672588" y="83820"/>
                  </a:lnTo>
                  <a:lnTo>
                    <a:pt x="2665991" y="51167"/>
                  </a:lnTo>
                  <a:lnTo>
                    <a:pt x="2648013" y="24526"/>
                  </a:lnTo>
                  <a:lnTo>
                    <a:pt x="2621367" y="6578"/>
                  </a:lnTo>
                  <a:lnTo>
                    <a:pt x="2588768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126226" y="4917439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98" y="51167"/>
                  </a:lnTo>
                  <a:lnTo>
                    <a:pt x="24590" y="24526"/>
                  </a:lnTo>
                  <a:lnTo>
                    <a:pt x="51274" y="6578"/>
                  </a:lnTo>
                  <a:lnTo>
                    <a:pt x="83947" y="0"/>
                  </a:lnTo>
                  <a:lnTo>
                    <a:pt x="2588768" y="0"/>
                  </a:lnTo>
                  <a:lnTo>
                    <a:pt x="2621367" y="6578"/>
                  </a:lnTo>
                  <a:lnTo>
                    <a:pt x="2648013" y="24526"/>
                  </a:lnTo>
                  <a:lnTo>
                    <a:pt x="2665991" y="51167"/>
                  </a:lnTo>
                  <a:lnTo>
                    <a:pt x="2672588" y="83820"/>
                  </a:lnTo>
                  <a:lnTo>
                    <a:pt x="2672588" y="1089850"/>
                  </a:lnTo>
                  <a:lnTo>
                    <a:pt x="2665991" y="1122483"/>
                  </a:lnTo>
                  <a:lnTo>
                    <a:pt x="2648013" y="1149130"/>
                  </a:lnTo>
                  <a:lnTo>
                    <a:pt x="2621367" y="1167095"/>
                  </a:lnTo>
                  <a:lnTo>
                    <a:pt x="2588768" y="1173683"/>
                  </a:lnTo>
                  <a:lnTo>
                    <a:pt x="83947" y="1173683"/>
                  </a:lnTo>
                  <a:lnTo>
                    <a:pt x="51274" y="1167095"/>
                  </a:lnTo>
                  <a:lnTo>
                    <a:pt x="24590" y="1149130"/>
                  </a:lnTo>
                  <a:lnTo>
                    <a:pt x="6598" y="1122483"/>
                  </a:lnTo>
                  <a:lnTo>
                    <a:pt x="0" y="1089850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68552" y="4477130"/>
            <a:ext cx="334994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Thermal</a:t>
            </a:r>
            <a:r>
              <a:rPr sz="2700" kern="0" spc="-6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Mobile</a:t>
            </a:r>
            <a:r>
              <a:rPr sz="27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Battery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55930" y="7337299"/>
            <a:ext cx="4028123" cy="1780223"/>
            <a:chOff x="437286" y="4891532"/>
            <a:chExt cx="2685415" cy="1186815"/>
          </a:xfrm>
        </p:grpSpPr>
        <p:sp>
          <p:nvSpPr>
            <p:cNvPr id="22" name="object 22"/>
            <p:cNvSpPr/>
            <p:nvPr/>
          </p:nvSpPr>
          <p:spPr>
            <a:xfrm>
              <a:off x="443636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742" y="0"/>
                  </a:moveTo>
                  <a:lnTo>
                    <a:pt x="83845" y="0"/>
                  </a:lnTo>
                  <a:lnTo>
                    <a:pt x="51209" y="6578"/>
                  </a:lnTo>
                  <a:lnTo>
                    <a:pt x="24558" y="24526"/>
                  </a:lnTo>
                  <a:lnTo>
                    <a:pt x="6589" y="51167"/>
                  </a:lnTo>
                  <a:lnTo>
                    <a:pt x="0" y="83820"/>
                  </a:lnTo>
                  <a:lnTo>
                    <a:pt x="0" y="1089875"/>
                  </a:lnTo>
                  <a:lnTo>
                    <a:pt x="6589" y="1122509"/>
                  </a:lnTo>
                  <a:lnTo>
                    <a:pt x="24558" y="1149156"/>
                  </a:lnTo>
                  <a:lnTo>
                    <a:pt x="51209" y="1167121"/>
                  </a:lnTo>
                  <a:lnTo>
                    <a:pt x="83845" y="1173708"/>
                  </a:lnTo>
                  <a:lnTo>
                    <a:pt x="2588742" y="1173708"/>
                  </a:lnTo>
                  <a:lnTo>
                    <a:pt x="2621341" y="1167121"/>
                  </a:lnTo>
                  <a:lnTo>
                    <a:pt x="2647988" y="1149156"/>
                  </a:lnTo>
                  <a:lnTo>
                    <a:pt x="2665966" y="1122509"/>
                  </a:lnTo>
                  <a:lnTo>
                    <a:pt x="2672562" y="1089875"/>
                  </a:lnTo>
                  <a:lnTo>
                    <a:pt x="2672562" y="83820"/>
                  </a:lnTo>
                  <a:lnTo>
                    <a:pt x="2665966" y="51167"/>
                  </a:lnTo>
                  <a:lnTo>
                    <a:pt x="2647988" y="24526"/>
                  </a:lnTo>
                  <a:lnTo>
                    <a:pt x="2621341" y="6578"/>
                  </a:lnTo>
                  <a:lnTo>
                    <a:pt x="2588742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43636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89" y="51167"/>
                  </a:lnTo>
                  <a:lnTo>
                    <a:pt x="24558" y="24526"/>
                  </a:lnTo>
                  <a:lnTo>
                    <a:pt x="51209" y="6578"/>
                  </a:lnTo>
                  <a:lnTo>
                    <a:pt x="83845" y="0"/>
                  </a:lnTo>
                  <a:lnTo>
                    <a:pt x="2588742" y="0"/>
                  </a:lnTo>
                  <a:lnTo>
                    <a:pt x="2621341" y="6578"/>
                  </a:lnTo>
                  <a:lnTo>
                    <a:pt x="2647988" y="24526"/>
                  </a:lnTo>
                  <a:lnTo>
                    <a:pt x="2665966" y="51167"/>
                  </a:lnTo>
                  <a:lnTo>
                    <a:pt x="2672562" y="83820"/>
                  </a:lnTo>
                  <a:lnTo>
                    <a:pt x="2672562" y="1089875"/>
                  </a:lnTo>
                  <a:lnTo>
                    <a:pt x="2665966" y="1122509"/>
                  </a:lnTo>
                  <a:lnTo>
                    <a:pt x="2647988" y="1149156"/>
                  </a:lnTo>
                  <a:lnTo>
                    <a:pt x="2621341" y="1167121"/>
                  </a:lnTo>
                  <a:lnTo>
                    <a:pt x="2588742" y="1173708"/>
                  </a:lnTo>
                  <a:lnTo>
                    <a:pt x="83845" y="1173708"/>
                  </a:lnTo>
                  <a:lnTo>
                    <a:pt x="51209" y="1167121"/>
                  </a:lnTo>
                  <a:lnTo>
                    <a:pt x="24558" y="1149156"/>
                  </a:lnTo>
                  <a:lnTo>
                    <a:pt x="6589" y="1122509"/>
                  </a:lnTo>
                  <a:lnTo>
                    <a:pt x="0" y="1089875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716480" y="7533514"/>
            <a:ext cx="170116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LOW</a:t>
            </a:r>
            <a:r>
              <a:rPr b="1" kern="0" spc="-75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ELECTRICITY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0952" y="8007603"/>
            <a:ext cx="2741295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10x</a:t>
            </a:r>
            <a:r>
              <a:rPr sz="3300" b="1" kern="0" spc="-6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rgbClr val="0A1F39"/>
                </a:solidFill>
                <a:latin typeface="Calibri"/>
                <a:cs typeface="Calibri"/>
              </a:rPr>
              <a:t>less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Than</a:t>
            </a:r>
            <a:r>
              <a:rPr sz="1650" kern="0" spc="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conventional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technologies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27226" y="7411784"/>
            <a:ext cx="636270" cy="636270"/>
            <a:chOff x="551484" y="4941189"/>
            <a:chExt cx="424180" cy="424180"/>
          </a:xfrm>
        </p:grpSpPr>
        <p:sp>
          <p:nvSpPr>
            <p:cNvPr id="27" name="object 27"/>
            <p:cNvSpPr/>
            <p:nvPr/>
          </p:nvSpPr>
          <p:spPr>
            <a:xfrm>
              <a:off x="557834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40" y="0"/>
                  </a:move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40"/>
                  </a:lnTo>
                  <a:lnTo>
                    <a:pt x="5433" y="252926"/>
                  </a:lnTo>
                  <a:lnTo>
                    <a:pt x="20911" y="296235"/>
                  </a:lnTo>
                  <a:lnTo>
                    <a:pt x="45198" y="334435"/>
                  </a:lnTo>
                  <a:lnTo>
                    <a:pt x="77060" y="366293"/>
                  </a:lnTo>
                  <a:lnTo>
                    <a:pt x="115260" y="390574"/>
                  </a:lnTo>
                  <a:lnTo>
                    <a:pt x="158565" y="406048"/>
                  </a:lnTo>
                  <a:lnTo>
                    <a:pt x="205740" y="411480"/>
                  </a:lnTo>
                  <a:lnTo>
                    <a:pt x="252914" y="406048"/>
                  </a:lnTo>
                  <a:lnTo>
                    <a:pt x="296219" y="390574"/>
                  </a:lnTo>
                  <a:lnTo>
                    <a:pt x="334419" y="366293"/>
                  </a:lnTo>
                  <a:lnTo>
                    <a:pt x="366281" y="334435"/>
                  </a:lnTo>
                  <a:lnTo>
                    <a:pt x="390568" y="296235"/>
                  </a:lnTo>
                  <a:lnTo>
                    <a:pt x="406046" y="252926"/>
                  </a:lnTo>
                  <a:lnTo>
                    <a:pt x="411480" y="205740"/>
                  </a:lnTo>
                  <a:lnTo>
                    <a:pt x="406046" y="158553"/>
                  </a:lnTo>
                  <a:lnTo>
                    <a:pt x="390568" y="115244"/>
                  </a:lnTo>
                  <a:lnTo>
                    <a:pt x="366281" y="77044"/>
                  </a:lnTo>
                  <a:lnTo>
                    <a:pt x="334419" y="45186"/>
                  </a:lnTo>
                  <a:lnTo>
                    <a:pt x="296219" y="20905"/>
                  </a:lnTo>
                  <a:lnTo>
                    <a:pt x="252914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57834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0" y="205740"/>
                  </a:moveTo>
                  <a:lnTo>
                    <a:pt x="5433" y="158553"/>
                  </a:lnTo>
                  <a:lnTo>
                    <a:pt x="20911" y="115244"/>
                  </a:lnTo>
                  <a:lnTo>
                    <a:pt x="45198" y="77044"/>
                  </a:lnTo>
                  <a:lnTo>
                    <a:pt x="77060" y="45186"/>
                  </a:lnTo>
                  <a:lnTo>
                    <a:pt x="115260" y="20905"/>
                  </a:lnTo>
                  <a:lnTo>
                    <a:pt x="158565" y="5431"/>
                  </a:lnTo>
                  <a:lnTo>
                    <a:pt x="205740" y="0"/>
                  </a:lnTo>
                  <a:lnTo>
                    <a:pt x="252914" y="5431"/>
                  </a:lnTo>
                  <a:lnTo>
                    <a:pt x="296219" y="20905"/>
                  </a:lnTo>
                  <a:lnTo>
                    <a:pt x="334419" y="45186"/>
                  </a:lnTo>
                  <a:lnTo>
                    <a:pt x="366281" y="77044"/>
                  </a:lnTo>
                  <a:lnTo>
                    <a:pt x="390568" y="115244"/>
                  </a:lnTo>
                  <a:lnTo>
                    <a:pt x="406046" y="158553"/>
                  </a:lnTo>
                  <a:lnTo>
                    <a:pt x="411480" y="205740"/>
                  </a:lnTo>
                  <a:lnTo>
                    <a:pt x="406046" y="252926"/>
                  </a:lnTo>
                  <a:lnTo>
                    <a:pt x="390568" y="296235"/>
                  </a:lnTo>
                  <a:lnTo>
                    <a:pt x="366281" y="334435"/>
                  </a:lnTo>
                  <a:lnTo>
                    <a:pt x="334419" y="366293"/>
                  </a:lnTo>
                  <a:lnTo>
                    <a:pt x="296219" y="390574"/>
                  </a:lnTo>
                  <a:lnTo>
                    <a:pt x="252914" y="406048"/>
                  </a:lnTo>
                  <a:lnTo>
                    <a:pt x="205740" y="411480"/>
                  </a:lnTo>
                  <a:lnTo>
                    <a:pt x="158565" y="406048"/>
                  </a:lnTo>
                  <a:lnTo>
                    <a:pt x="115260" y="390574"/>
                  </a:lnTo>
                  <a:lnTo>
                    <a:pt x="77060" y="366293"/>
                  </a:lnTo>
                  <a:lnTo>
                    <a:pt x="45198" y="334435"/>
                  </a:lnTo>
                  <a:lnTo>
                    <a:pt x="20911" y="296235"/>
                  </a:lnTo>
                  <a:lnTo>
                    <a:pt x="5433" y="25292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373" y="4993670"/>
              <a:ext cx="201454" cy="325425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4896802" y="7337299"/>
            <a:ext cx="4028123" cy="1780223"/>
            <a:chOff x="3264534" y="4891532"/>
            <a:chExt cx="2685415" cy="1186815"/>
          </a:xfrm>
        </p:grpSpPr>
        <p:sp>
          <p:nvSpPr>
            <p:cNvPr id="31" name="object 31"/>
            <p:cNvSpPr/>
            <p:nvPr/>
          </p:nvSpPr>
          <p:spPr>
            <a:xfrm>
              <a:off x="3270884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641" y="0"/>
                  </a:moveTo>
                  <a:lnTo>
                    <a:pt x="83819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1089875"/>
                  </a:lnTo>
                  <a:lnTo>
                    <a:pt x="6578" y="1122509"/>
                  </a:lnTo>
                  <a:lnTo>
                    <a:pt x="24526" y="1149156"/>
                  </a:lnTo>
                  <a:lnTo>
                    <a:pt x="51167" y="1167121"/>
                  </a:lnTo>
                  <a:lnTo>
                    <a:pt x="83819" y="1173708"/>
                  </a:lnTo>
                  <a:lnTo>
                    <a:pt x="2588641" y="1173708"/>
                  </a:lnTo>
                  <a:lnTo>
                    <a:pt x="2621293" y="1167121"/>
                  </a:lnTo>
                  <a:lnTo>
                    <a:pt x="2647934" y="1149156"/>
                  </a:lnTo>
                  <a:lnTo>
                    <a:pt x="2665882" y="1122509"/>
                  </a:lnTo>
                  <a:lnTo>
                    <a:pt x="2672461" y="1089875"/>
                  </a:lnTo>
                  <a:lnTo>
                    <a:pt x="2672461" y="83820"/>
                  </a:lnTo>
                  <a:lnTo>
                    <a:pt x="2665882" y="51167"/>
                  </a:lnTo>
                  <a:lnTo>
                    <a:pt x="2647934" y="24526"/>
                  </a:lnTo>
                  <a:lnTo>
                    <a:pt x="2621293" y="6578"/>
                  </a:lnTo>
                  <a:lnTo>
                    <a:pt x="2588641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270884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19" y="0"/>
                  </a:lnTo>
                  <a:lnTo>
                    <a:pt x="2588641" y="0"/>
                  </a:lnTo>
                  <a:lnTo>
                    <a:pt x="2621293" y="6578"/>
                  </a:lnTo>
                  <a:lnTo>
                    <a:pt x="2647934" y="24526"/>
                  </a:lnTo>
                  <a:lnTo>
                    <a:pt x="2665882" y="51167"/>
                  </a:lnTo>
                  <a:lnTo>
                    <a:pt x="2672461" y="83820"/>
                  </a:lnTo>
                  <a:lnTo>
                    <a:pt x="2672461" y="1089875"/>
                  </a:lnTo>
                  <a:lnTo>
                    <a:pt x="2665882" y="1122509"/>
                  </a:lnTo>
                  <a:lnTo>
                    <a:pt x="2647934" y="1149156"/>
                  </a:lnTo>
                  <a:lnTo>
                    <a:pt x="2621293" y="1167121"/>
                  </a:lnTo>
                  <a:lnTo>
                    <a:pt x="2588641" y="1173708"/>
                  </a:lnTo>
                  <a:lnTo>
                    <a:pt x="83819" y="1173708"/>
                  </a:lnTo>
                  <a:lnTo>
                    <a:pt x="51167" y="1167121"/>
                  </a:lnTo>
                  <a:lnTo>
                    <a:pt x="24526" y="1149156"/>
                  </a:lnTo>
                  <a:lnTo>
                    <a:pt x="6578" y="1122509"/>
                  </a:lnTo>
                  <a:lnTo>
                    <a:pt x="0" y="1089875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957888" y="7533513"/>
            <a:ext cx="2618421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NO</a:t>
            </a:r>
            <a:r>
              <a:rPr b="1" kern="0" spc="-68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UPFRONT</a:t>
            </a:r>
            <a:r>
              <a:rPr b="1" kern="0" spc="-53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INVESTMENT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62358" y="8007603"/>
            <a:ext cx="2221230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0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CAPEX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With</a:t>
            </a:r>
            <a:r>
              <a:rPr sz="1650" kern="0" spc="12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Cooling-as-a-Service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068062" y="7411784"/>
            <a:ext cx="636270" cy="636270"/>
            <a:chOff x="3378708" y="4941189"/>
            <a:chExt cx="424180" cy="424180"/>
          </a:xfrm>
        </p:grpSpPr>
        <p:sp>
          <p:nvSpPr>
            <p:cNvPr id="36" name="object 36"/>
            <p:cNvSpPr/>
            <p:nvPr/>
          </p:nvSpPr>
          <p:spPr>
            <a:xfrm>
              <a:off x="3385058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39" y="411480"/>
                  </a:lnTo>
                  <a:lnTo>
                    <a:pt x="252926" y="406048"/>
                  </a:lnTo>
                  <a:lnTo>
                    <a:pt x="296235" y="390574"/>
                  </a:lnTo>
                  <a:lnTo>
                    <a:pt x="334435" y="366293"/>
                  </a:lnTo>
                  <a:lnTo>
                    <a:pt x="366293" y="334435"/>
                  </a:lnTo>
                  <a:lnTo>
                    <a:pt x="390574" y="296235"/>
                  </a:lnTo>
                  <a:lnTo>
                    <a:pt x="406048" y="25292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385058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926"/>
                  </a:lnTo>
                  <a:lnTo>
                    <a:pt x="390574" y="296235"/>
                  </a:lnTo>
                  <a:lnTo>
                    <a:pt x="366293" y="334435"/>
                  </a:lnTo>
                  <a:lnTo>
                    <a:pt x="334435" y="366293"/>
                  </a:lnTo>
                  <a:lnTo>
                    <a:pt x="296235" y="390574"/>
                  </a:lnTo>
                  <a:lnTo>
                    <a:pt x="252926" y="406048"/>
                  </a:lnTo>
                  <a:lnTo>
                    <a:pt x="205739" y="411480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483344" y="5011132"/>
              <a:ext cx="193040" cy="260350"/>
            </a:xfrm>
            <a:custGeom>
              <a:avLst/>
              <a:gdLst/>
              <a:ahLst/>
              <a:cxnLst/>
              <a:rect l="l" t="t" r="r" b="b"/>
              <a:pathLst>
                <a:path w="193039" h="260350">
                  <a:moveTo>
                    <a:pt x="124910" y="0"/>
                  </a:moveTo>
                  <a:lnTo>
                    <a:pt x="88522" y="7063"/>
                  </a:lnTo>
                  <a:lnTo>
                    <a:pt x="58995" y="27163"/>
                  </a:lnTo>
                  <a:lnTo>
                    <a:pt x="37593" y="58661"/>
                  </a:lnTo>
                  <a:lnTo>
                    <a:pt x="25581" y="99920"/>
                  </a:lnTo>
                  <a:lnTo>
                    <a:pt x="0" y="99920"/>
                  </a:lnTo>
                  <a:lnTo>
                    <a:pt x="0" y="119906"/>
                  </a:lnTo>
                  <a:lnTo>
                    <a:pt x="23649" y="119906"/>
                  </a:lnTo>
                  <a:lnTo>
                    <a:pt x="23383" y="136562"/>
                  </a:lnTo>
                  <a:lnTo>
                    <a:pt x="23649" y="139893"/>
                  </a:lnTo>
                  <a:lnTo>
                    <a:pt x="0" y="139893"/>
                  </a:lnTo>
                  <a:lnTo>
                    <a:pt x="0" y="159879"/>
                  </a:lnTo>
                  <a:lnTo>
                    <a:pt x="25581" y="159879"/>
                  </a:lnTo>
                  <a:lnTo>
                    <a:pt x="37570" y="201140"/>
                  </a:lnTo>
                  <a:lnTo>
                    <a:pt x="58932" y="232642"/>
                  </a:lnTo>
                  <a:lnTo>
                    <a:pt x="88452" y="252745"/>
                  </a:lnTo>
                  <a:lnTo>
                    <a:pt x="124910" y="259811"/>
                  </a:lnTo>
                  <a:lnTo>
                    <a:pt x="142961" y="258278"/>
                  </a:lnTo>
                  <a:lnTo>
                    <a:pt x="160500" y="254145"/>
                  </a:lnTo>
                  <a:lnTo>
                    <a:pt x="177249" y="247498"/>
                  </a:lnTo>
                  <a:lnTo>
                    <a:pt x="192928" y="238425"/>
                  </a:lnTo>
                  <a:lnTo>
                    <a:pt x="181969" y="221837"/>
                  </a:lnTo>
                  <a:lnTo>
                    <a:pt x="168821" y="229464"/>
                  </a:lnTo>
                  <a:lnTo>
                    <a:pt x="154772" y="235054"/>
                  </a:lnTo>
                  <a:lnTo>
                    <a:pt x="140057" y="238532"/>
                  </a:lnTo>
                  <a:lnTo>
                    <a:pt x="124910" y="239824"/>
                  </a:lnTo>
                  <a:lnTo>
                    <a:pt x="93058" y="233169"/>
                  </a:lnTo>
                  <a:lnTo>
                    <a:pt x="69829" y="215416"/>
                  </a:lnTo>
                  <a:lnTo>
                    <a:pt x="54362" y="189880"/>
                  </a:lnTo>
                  <a:lnTo>
                    <a:pt x="45800" y="159879"/>
                  </a:lnTo>
                  <a:lnTo>
                    <a:pt x="139899" y="159879"/>
                  </a:lnTo>
                  <a:lnTo>
                    <a:pt x="139899" y="139893"/>
                  </a:lnTo>
                  <a:lnTo>
                    <a:pt x="43502" y="139893"/>
                  </a:lnTo>
                  <a:lnTo>
                    <a:pt x="43568" y="119906"/>
                  </a:lnTo>
                  <a:lnTo>
                    <a:pt x="139899" y="119906"/>
                  </a:lnTo>
                  <a:lnTo>
                    <a:pt x="139899" y="99920"/>
                  </a:lnTo>
                  <a:lnTo>
                    <a:pt x="45800" y="99920"/>
                  </a:lnTo>
                  <a:lnTo>
                    <a:pt x="54362" y="69919"/>
                  </a:lnTo>
                  <a:lnTo>
                    <a:pt x="69829" y="44383"/>
                  </a:lnTo>
                  <a:lnTo>
                    <a:pt x="93058" y="26630"/>
                  </a:lnTo>
                  <a:lnTo>
                    <a:pt x="124910" y="19975"/>
                  </a:lnTo>
                  <a:lnTo>
                    <a:pt x="140055" y="21275"/>
                  </a:lnTo>
                  <a:lnTo>
                    <a:pt x="154769" y="24755"/>
                  </a:lnTo>
                  <a:lnTo>
                    <a:pt x="168818" y="30342"/>
                  </a:lnTo>
                  <a:lnTo>
                    <a:pt x="181969" y="37962"/>
                  </a:lnTo>
                  <a:lnTo>
                    <a:pt x="192928" y="21307"/>
                  </a:lnTo>
                  <a:lnTo>
                    <a:pt x="177244" y="12256"/>
                  </a:lnTo>
                  <a:lnTo>
                    <a:pt x="160495" y="5630"/>
                  </a:lnTo>
                  <a:lnTo>
                    <a:pt x="142957" y="1515"/>
                  </a:lnTo>
                  <a:lnTo>
                    <a:pt x="1249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0241469" y="7562658"/>
            <a:ext cx="1322070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SUSTAINABLE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45943" y="8037973"/>
            <a:ext cx="3052763" cy="923651"/>
          </a:xfrm>
          <a:prstGeom prst="rect">
            <a:avLst/>
          </a:prstGeom>
        </p:spPr>
        <p:txBody>
          <a:bodyPr vert="horz" wrap="square" lIns="0" tIns="109538" rIns="0" bIns="0" rtlCol="0">
            <a:spAutoFit/>
          </a:bodyPr>
          <a:lstStyle/>
          <a:p>
            <a:pPr marL="19050" defTabSz="1371600">
              <a:spcBef>
                <a:spcPts val="863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Only</a:t>
            </a:r>
            <a:r>
              <a:rPr sz="3300" b="1" kern="0" spc="-3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salt</a:t>
            </a:r>
            <a:r>
              <a:rPr sz="3300" b="1" kern="0" spc="-3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&amp;</a:t>
            </a:r>
            <a:r>
              <a:rPr sz="3300" b="1" kern="0" spc="-23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spc="-30" dirty="0">
                <a:solidFill>
                  <a:srgbClr val="0A1F39"/>
                </a:solidFill>
                <a:latin typeface="Calibri"/>
                <a:cs typeface="Calibri"/>
              </a:rPr>
              <a:t>water</a:t>
            </a:r>
            <a:endParaRPr sz="33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Operates</a:t>
            </a:r>
            <a:r>
              <a:rPr sz="1650" kern="0" spc="-6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in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closed</a:t>
            </a:r>
            <a:r>
              <a:rPr sz="1650" kern="0" spc="-7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loop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351264" y="7372159"/>
            <a:ext cx="8140065" cy="1780223"/>
            <a:chOff x="6234176" y="4914772"/>
            <a:chExt cx="5426710" cy="1186815"/>
          </a:xfrm>
        </p:grpSpPr>
        <p:sp>
          <p:nvSpPr>
            <p:cNvPr id="42" name="object 42"/>
            <p:cNvSpPr/>
            <p:nvPr/>
          </p:nvSpPr>
          <p:spPr>
            <a:xfrm>
              <a:off x="6240526" y="496709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39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39" y="411479"/>
                  </a:lnTo>
                  <a:lnTo>
                    <a:pt x="252886" y="406048"/>
                  </a:lnTo>
                  <a:lnTo>
                    <a:pt x="296180" y="390574"/>
                  </a:lnTo>
                  <a:lnTo>
                    <a:pt x="334382" y="366293"/>
                  </a:lnTo>
                  <a:lnTo>
                    <a:pt x="366253" y="334435"/>
                  </a:lnTo>
                  <a:lnTo>
                    <a:pt x="390552" y="296235"/>
                  </a:lnTo>
                  <a:lnTo>
                    <a:pt x="406041" y="252926"/>
                  </a:lnTo>
                  <a:lnTo>
                    <a:pt x="411479" y="205739"/>
                  </a:lnTo>
                  <a:lnTo>
                    <a:pt x="406041" y="158553"/>
                  </a:lnTo>
                  <a:lnTo>
                    <a:pt x="390552" y="115244"/>
                  </a:lnTo>
                  <a:lnTo>
                    <a:pt x="366253" y="77044"/>
                  </a:lnTo>
                  <a:lnTo>
                    <a:pt x="334382" y="45186"/>
                  </a:lnTo>
                  <a:lnTo>
                    <a:pt x="296180" y="20905"/>
                  </a:lnTo>
                  <a:lnTo>
                    <a:pt x="25288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6240526" y="496709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39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886" y="5431"/>
                  </a:lnTo>
                  <a:lnTo>
                    <a:pt x="296180" y="20905"/>
                  </a:lnTo>
                  <a:lnTo>
                    <a:pt x="334382" y="45186"/>
                  </a:lnTo>
                  <a:lnTo>
                    <a:pt x="366253" y="77044"/>
                  </a:lnTo>
                  <a:lnTo>
                    <a:pt x="390552" y="115244"/>
                  </a:lnTo>
                  <a:lnTo>
                    <a:pt x="406041" y="158553"/>
                  </a:lnTo>
                  <a:lnTo>
                    <a:pt x="411479" y="205739"/>
                  </a:lnTo>
                  <a:lnTo>
                    <a:pt x="406041" y="252926"/>
                  </a:lnTo>
                  <a:lnTo>
                    <a:pt x="390552" y="296235"/>
                  </a:lnTo>
                  <a:lnTo>
                    <a:pt x="366253" y="334435"/>
                  </a:lnTo>
                  <a:lnTo>
                    <a:pt x="334382" y="366293"/>
                  </a:lnTo>
                  <a:lnTo>
                    <a:pt x="296180" y="390574"/>
                  </a:lnTo>
                  <a:lnTo>
                    <a:pt x="252886" y="406048"/>
                  </a:lnTo>
                  <a:lnTo>
                    <a:pt x="205739" y="411479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6311784" y="5149528"/>
              <a:ext cx="271145" cy="114300"/>
            </a:xfrm>
            <a:custGeom>
              <a:avLst/>
              <a:gdLst/>
              <a:ahLst/>
              <a:cxnLst/>
              <a:rect l="l" t="t" r="r" b="b"/>
              <a:pathLst>
                <a:path w="271145" h="114300">
                  <a:moveTo>
                    <a:pt x="265244" y="0"/>
                  </a:moveTo>
                  <a:lnTo>
                    <a:pt x="256012" y="0"/>
                  </a:lnTo>
                  <a:lnTo>
                    <a:pt x="253858" y="615"/>
                  </a:lnTo>
                  <a:lnTo>
                    <a:pt x="199394" y="32002"/>
                  </a:lnTo>
                  <a:lnTo>
                    <a:pt x="200009" y="35387"/>
                  </a:lnTo>
                  <a:lnTo>
                    <a:pt x="200009" y="38772"/>
                  </a:lnTo>
                  <a:lnTo>
                    <a:pt x="174469" y="61543"/>
                  </a:lnTo>
                  <a:lnTo>
                    <a:pt x="120005" y="61543"/>
                  </a:lnTo>
                  <a:lnTo>
                    <a:pt x="120005" y="49235"/>
                  </a:lnTo>
                  <a:lnTo>
                    <a:pt x="182162" y="49235"/>
                  </a:lnTo>
                  <a:lnTo>
                    <a:pt x="187701" y="43696"/>
                  </a:lnTo>
                  <a:lnTo>
                    <a:pt x="187701" y="30156"/>
                  </a:lnTo>
                  <a:lnTo>
                    <a:pt x="182162" y="24617"/>
                  </a:lnTo>
                  <a:lnTo>
                    <a:pt x="96311" y="24617"/>
                  </a:lnTo>
                  <a:lnTo>
                    <a:pt x="91388" y="26156"/>
                  </a:lnTo>
                  <a:lnTo>
                    <a:pt x="87080" y="28617"/>
                  </a:lnTo>
                  <a:lnTo>
                    <a:pt x="0" y="70775"/>
                  </a:lnTo>
                  <a:lnTo>
                    <a:pt x="43078" y="113856"/>
                  </a:lnTo>
                  <a:lnTo>
                    <a:pt x="59117" y="101090"/>
                  </a:lnTo>
                  <a:lnTo>
                    <a:pt x="77003" y="92508"/>
                  </a:lnTo>
                  <a:lnTo>
                    <a:pt x="96388" y="87675"/>
                  </a:lnTo>
                  <a:lnTo>
                    <a:pt x="116928" y="86161"/>
                  </a:lnTo>
                  <a:lnTo>
                    <a:pt x="177239" y="86161"/>
                  </a:lnTo>
                  <a:lnTo>
                    <a:pt x="179701" y="85238"/>
                  </a:lnTo>
                  <a:lnTo>
                    <a:pt x="266474" y="21848"/>
                  </a:lnTo>
                  <a:lnTo>
                    <a:pt x="268936" y="19386"/>
                  </a:lnTo>
                  <a:lnTo>
                    <a:pt x="270782" y="16001"/>
                  </a:lnTo>
                  <a:lnTo>
                    <a:pt x="270782" y="12308"/>
                  </a:lnTo>
                  <a:lnTo>
                    <a:pt x="270782" y="5538"/>
                  </a:lnTo>
                  <a:lnTo>
                    <a:pt x="2652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5267" y="5060453"/>
              <a:ext cx="154979" cy="10815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981694" y="492112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640" y="0"/>
                  </a:moveTo>
                  <a:lnTo>
                    <a:pt x="83820" y="0"/>
                  </a:lnTo>
                  <a:lnTo>
                    <a:pt x="51167" y="6596"/>
                  </a:lnTo>
                  <a:lnTo>
                    <a:pt x="24526" y="24574"/>
                  </a:lnTo>
                  <a:lnTo>
                    <a:pt x="6578" y="51220"/>
                  </a:lnTo>
                  <a:lnTo>
                    <a:pt x="0" y="83819"/>
                  </a:lnTo>
                  <a:lnTo>
                    <a:pt x="0" y="1089914"/>
                  </a:lnTo>
                  <a:lnTo>
                    <a:pt x="6578" y="1122549"/>
                  </a:lnTo>
                  <a:lnTo>
                    <a:pt x="24526" y="1149200"/>
                  </a:lnTo>
                  <a:lnTo>
                    <a:pt x="51167" y="1167170"/>
                  </a:lnTo>
                  <a:lnTo>
                    <a:pt x="83820" y="1173759"/>
                  </a:lnTo>
                  <a:lnTo>
                    <a:pt x="2588640" y="1173759"/>
                  </a:lnTo>
                  <a:lnTo>
                    <a:pt x="2621293" y="1167170"/>
                  </a:lnTo>
                  <a:lnTo>
                    <a:pt x="2647934" y="1149200"/>
                  </a:lnTo>
                  <a:lnTo>
                    <a:pt x="2665882" y="1122549"/>
                  </a:lnTo>
                  <a:lnTo>
                    <a:pt x="2672460" y="1089914"/>
                  </a:lnTo>
                  <a:lnTo>
                    <a:pt x="2672460" y="83819"/>
                  </a:lnTo>
                  <a:lnTo>
                    <a:pt x="2665882" y="51220"/>
                  </a:lnTo>
                  <a:lnTo>
                    <a:pt x="2647934" y="24574"/>
                  </a:lnTo>
                  <a:lnTo>
                    <a:pt x="2621293" y="6596"/>
                  </a:lnTo>
                  <a:lnTo>
                    <a:pt x="2588640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8981694" y="492112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19"/>
                  </a:moveTo>
                  <a:lnTo>
                    <a:pt x="6578" y="51220"/>
                  </a:lnTo>
                  <a:lnTo>
                    <a:pt x="24526" y="24574"/>
                  </a:lnTo>
                  <a:lnTo>
                    <a:pt x="51167" y="6596"/>
                  </a:lnTo>
                  <a:lnTo>
                    <a:pt x="83820" y="0"/>
                  </a:lnTo>
                  <a:lnTo>
                    <a:pt x="2588640" y="0"/>
                  </a:lnTo>
                  <a:lnTo>
                    <a:pt x="2621293" y="6596"/>
                  </a:lnTo>
                  <a:lnTo>
                    <a:pt x="2647934" y="24574"/>
                  </a:lnTo>
                  <a:lnTo>
                    <a:pt x="2665882" y="51220"/>
                  </a:lnTo>
                  <a:lnTo>
                    <a:pt x="2672460" y="83819"/>
                  </a:lnTo>
                  <a:lnTo>
                    <a:pt x="2672460" y="1089914"/>
                  </a:lnTo>
                  <a:lnTo>
                    <a:pt x="2665882" y="1122549"/>
                  </a:lnTo>
                  <a:lnTo>
                    <a:pt x="2647934" y="1149200"/>
                  </a:lnTo>
                  <a:lnTo>
                    <a:pt x="2621293" y="1167170"/>
                  </a:lnTo>
                  <a:lnTo>
                    <a:pt x="2588640" y="1173759"/>
                  </a:lnTo>
                  <a:lnTo>
                    <a:pt x="83820" y="1173759"/>
                  </a:lnTo>
                  <a:lnTo>
                    <a:pt x="51167" y="1167170"/>
                  </a:lnTo>
                  <a:lnTo>
                    <a:pt x="24526" y="1149200"/>
                  </a:lnTo>
                  <a:lnTo>
                    <a:pt x="6578" y="1122549"/>
                  </a:lnTo>
                  <a:lnTo>
                    <a:pt x="0" y="1089914"/>
                  </a:lnTo>
                  <a:lnTo>
                    <a:pt x="0" y="8381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4524863" y="7568183"/>
            <a:ext cx="98107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EFFICIENT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729335" y="8042807"/>
            <a:ext cx="2475546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100%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reversible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No</a:t>
            </a:r>
            <a:r>
              <a:rPr sz="1650" kern="0" spc="-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loss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over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time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3634276" y="7446836"/>
            <a:ext cx="636270" cy="636270"/>
            <a:chOff x="9089517" y="4964557"/>
            <a:chExt cx="424180" cy="424180"/>
          </a:xfrm>
        </p:grpSpPr>
        <p:sp>
          <p:nvSpPr>
            <p:cNvPr id="51" name="object 51"/>
            <p:cNvSpPr/>
            <p:nvPr/>
          </p:nvSpPr>
          <p:spPr>
            <a:xfrm>
              <a:off x="9095867" y="49709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886"/>
                  </a:lnTo>
                  <a:lnTo>
                    <a:pt x="20905" y="296180"/>
                  </a:lnTo>
                  <a:lnTo>
                    <a:pt x="45186" y="334382"/>
                  </a:lnTo>
                  <a:lnTo>
                    <a:pt x="77044" y="366253"/>
                  </a:lnTo>
                  <a:lnTo>
                    <a:pt x="115244" y="390552"/>
                  </a:lnTo>
                  <a:lnTo>
                    <a:pt x="158553" y="406041"/>
                  </a:lnTo>
                  <a:lnTo>
                    <a:pt x="205739" y="411480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9095867" y="49709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39" y="411480"/>
                  </a:lnTo>
                  <a:lnTo>
                    <a:pt x="158553" y="406041"/>
                  </a:lnTo>
                  <a:lnTo>
                    <a:pt x="115244" y="390552"/>
                  </a:lnTo>
                  <a:lnTo>
                    <a:pt x="77044" y="366253"/>
                  </a:lnTo>
                  <a:lnTo>
                    <a:pt x="45186" y="334382"/>
                  </a:lnTo>
                  <a:lnTo>
                    <a:pt x="20905" y="296180"/>
                  </a:lnTo>
                  <a:lnTo>
                    <a:pt x="5431" y="25288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46895" y="5048481"/>
              <a:ext cx="291940" cy="284067"/>
            </a:xfrm>
            <a:prstGeom prst="rect">
              <a:avLst/>
            </a:prstGeom>
          </p:spPr>
        </p:pic>
      </p:grpSp>
      <p:sp>
        <p:nvSpPr>
          <p:cNvPr id="55" name="object 5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75" dirty="0"/>
              <a:pPr marL="95250" defTabSz="1371600">
                <a:lnSpc>
                  <a:spcPts val="1860"/>
                </a:lnSpc>
              </a:pPr>
              <a:t>20</a:t>
            </a:fld>
            <a:endParaRPr kern="0" spc="-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How</a:t>
            </a:r>
            <a:r>
              <a:rPr spc="-38" dirty="0"/>
              <a:t> </a:t>
            </a:r>
            <a:r>
              <a:rPr dirty="0"/>
              <a:t>it</a:t>
            </a:r>
            <a:r>
              <a:rPr spc="-38" dirty="0"/>
              <a:t> </a:t>
            </a:r>
            <a:r>
              <a:rPr spc="-15" dirty="0"/>
              <a:t>works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78444" y="1971198"/>
            <a:ext cx="14742795" cy="779059"/>
          </a:xfrm>
          <a:prstGeom prst="rect">
            <a:avLst/>
          </a:prstGeom>
          <a:solidFill>
            <a:srgbClr val="0340B8"/>
          </a:solidFill>
        </p:spPr>
        <p:txBody>
          <a:bodyPr vert="horz" wrap="square" lIns="0" tIns="40005" rIns="0" bIns="0" rtlCol="0">
            <a:spAutoFit/>
          </a:bodyPr>
          <a:lstStyle/>
          <a:p>
            <a:pPr marL="288608" defTabSz="1371600">
              <a:spcBef>
                <a:spcPts val="315"/>
              </a:spcBef>
            </a:pPr>
            <a:r>
              <a:rPr sz="4800" b="1" kern="0" spc="-165" dirty="0">
                <a:solidFill>
                  <a:srgbClr val="FFFFFF"/>
                </a:solidFill>
                <a:latin typeface="Verdana"/>
                <a:cs typeface="Verdana"/>
              </a:rPr>
              <a:t>Thermochemical</a:t>
            </a:r>
            <a:r>
              <a:rPr sz="4800" b="1" kern="0" spc="-2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80" dirty="0">
                <a:solidFill>
                  <a:srgbClr val="FFFFFF"/>
                </a:solidFill>
                <a:latin typeface="Verdana"/>
                <a:cs typeface="Verdana"/>
              </a:rPr>
              <a:t>reaction</a:t>
            </a:r>
            <a:r>
              <a:rPr sz="4800" b="1" kern="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71" dirty="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sz="4800" b="1" kern="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43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4800" b="1" kern="0" spc="-2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5" dirty="0">
                <a:solidFill>
                  <a:srgbClr val="FFFFFF"/>
                </a:solidFill>
                <a:latin typeface="Verdana"/>
                <a:cs typeface="Verdana"/>
              </a:rPr>
              <a:t>sorption</a:t>
            </a:r>
            <a:endParaRPr sz="48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7035" y="4148138"/>
            <a:ext cx="17154525" cy="3769995"/>
            <a:chOff x="338023" y="2765425"/>
            <a:chExt cx="11436350" cy="2513330"/>
          </a:xfrm>
        </p:grpSpPr>
        <p:sp>
          <p:nvSpPr>
            <p:cNvPr id="5" name="object 5"/>
            <p:cNvSpPr/>
            <p:nvPr/>
          </p:nvSpPr>
          <p:spPr>
            <a:xfrm>
              <a:off x="342785" y="2952877"/>
              <a:ext cx="11426825" cy="2320925"/>
            </a:xfrm>
            <a:custGeom>
              <a:avLst/>
              <a:gdLst/>
              <a:ahLst/>
              <a:cxnLst/>
              <a:rect l="l" t="t" r="r" b="b"/>
              <a:pathLst>
                <a:path w="11426825" h="2320925">
                  <a:moveTo>
                    <a:pt x="0" y="2320925"/>
                  </a:moveTo>
                  <a:lnTo>
                    <a:pt x="3696335" y="2320925"/>
                  </a:lnTo>
                  <a:lnTo>
                    <a:pt x="3696335" y="0"/>
                  </a:lnTo>
                  <a:lnTo>
                    <a:pt x="0" y="0"/>
                  </a:lnTo>
                  <a:lnTo>
                    <a:pt x="0" y="2320925"/>
                  </a:lnTo>
                  <a:close/>
                </a:path>
                <a:path w="11426825" h="2320925">
                  <a:moveTo>
                    <a:pt x="4949558" y="2320925"/>
                  </a:moveTo>
                  <a:lnTo>
                    <a:pt x="6473304" y="2320925"/>
                  </a:lnTo>
                  <a:lnTo>
                    <a:pt x="6473304" y="0"/>
                  </a:lnTo>
                  <a:lnTo>
                    <a:pt x="4949558" y="0"/>
                  </a:lnTo>
                  <a:lnTo>
                    <a:pt x="4949558" y="2320925"/>
                  </a:lnTo>
                  <a:close/>
                </a:path>
                <a:path w="11426825" h="2320925">
                  <a:moveTo>
                    <a:pt x="7729969" y="2320925"/>
                  </a:moveTo>
                  <a:lnTo>
                    <a:pt x="11426304" y="2320925"/>
                  </a:lnTo>
                  <a:lnTo>
                    <a:pt x="11426304" y="0"/>
                  </a:lnTo>
                  <a:lnTo>
                    <a:pt x="7729969" y="0"/>
                  </a:lnTo>
                  <a:lnTo>
                    <a:pt x="7729969" y="2320925"/>
                  </a:lnTo>
                  <a:close/>
                </a:path>
              </a:pathLst>
            </a:custGeom>
            <a:ln w="9525">
              <a:solidFill>
                <a:srgbClr val="3366CC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0879" y="2765425"/>
              <a:ext cx="2317115" cy="387985"/>
            </a:xfrm>
            <a:custGeom>
              <a:avLst/>
              <a:gdLst/>
              <a:ahLst/>
              <a:cxnLst/>
              <a:rect l="l" t="t" r="r" b="b"/>
              <a:pathLst>
                <a:path w="2317115" h="387985">
                  <a:moveTo>
                    <a:pt x="2251976" y="0"/>
                  </a:moveTo>
                  <a:lnTo>
                    <a:pt x="64643" y="0"/>
                  </a:lnTo>
                  <a:lnTo>
                    <a:pt x="39481" y="5081"/>
                  </a:lnTo>
                  <a:lnTo>
                    <a:pt x="18934" y="18938"/>
                  </a:lnTo>
                  <a:lnTo>
                    <a:pt x="5080" y="39487"/>
                  </a:lnTo>
                  <a:lnTo>
                    <a:pt x="0" y="64642"/>
                  </a:lnTo>
                  <a:lnTo>
                    <a:pt x="0" y="323214"/>
                  </a:lnTo>
                  <a:lnTo>
                    <a:pt x="5080" y="348370"/>
                  </a:lnTo>
                  <a:lnTo>
                    <a:pt x="18934" y="368919"/>
                  </a:lnTo>
                  <a:lnTo>
                    <a:pt x="39481" y="382776"/>
                  </a:lnTo>
                  <a:lnTo>
                    <a:pt x="64643" y="387858"/>
                  </a:lnTo>
                  <a:lnTo>
                    <a:pt x="2251976" y="387858"/>
                  </a:lnTo>
                  <a:lnTo>
                    <a:pt x="2277132" y="382776"/>
                  </a:lnTo>
                  <a:lnTo>
                    <a:pt x="2297680" y="368919"/>
                  </a:lnTo>
                  <a:lnTo>
                    <a:pt x="2311537" y="348370"/>
                  </a:lnTo>
                  <a:lnTo>
                    <a:pt x="2316619" y="323214"/>
                  </a:lnTo>
                  <a:lnTo>
                    <a:pt x="2316619" y="64642"/>
                  </a:lnTo>
                  <a:lnTo>
                    <a:pt x="2311537" y="39487"/>
                  </a:lnTo>
                  <a:lnTo>
                    <a:pt x="2297680" y="18938"/>
                  </a:lnTo>
                  <a:lnTo>
                    <a:pt x="2277132" y="5081"/>
                  </a:lnTo>
                  <a:lnTo>
                    <a:pt x="2251976" y="0"/>
                  </a:lnTo>
                  <a:close/>
                </a:path>
              </a:pathLst>
            </a:custGeom>
            <a:solidFill>
              <a:srgbClr val="3366CC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28925" y="4289678"/>
            <a:ext cx="941070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b="1" kern="0" spc="-15" dirty="0">
                <a:solidFill>
                  <a:srgbClr val="FFFFFF"/>
                </a:solidFill>
                <a:latin typeface="Verdana"/>
                <a:cs typeface="Verdana"/>
              </a:rPr>
              <a:t>CHARGE</a:t>
            </a:r>
            <a:endParaRPr sz="1575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43966" y="4148138"/>
            <a:ext cx="3475673" cy="581978"/>
          </a:xfrm>
          <a:custGeom>
            <a:avLst/>
            <a:gdLst/>
            <a:ahLst/>
            <a:cxnLst/>
            <a:rect l="l" t="t" r="r" b="b"/>
            <a:pathLst>
              <a:path w="2317115" h="387985">
                <a:moveTo>
                  <a:pt x="2251964" y="0"/>
                </a:moveTo>
                <a:lnTo>
                  <a:pt x="64643" y="0"/>
                </a:lnTo>
                <a:lnTo>
                  <a:pt x="39433" y="5081"/>
                </a:lnTo>
                <a:lnTo>
                  <a:pt x="18891" y="18938"/>
                </a:lnTo>
                <a:lnTo>
                  <a:pt x="5064" y="39487"/>
                </a:lnTo>
                <a:lnTo>
                  <a:pt x="0" y="64642"/>
                </a:lnTo>
                <a:lnTo>
                  <a:pt x="0" y="323214"/>
                </a:lnTo>
                <a:lnTo>
                  <a:pt x="5064" y="348370"/>
                </a:lnTo>
                <a:lnTo>
                  <a:pt x="18891" y="368919"/>
                </a:lnTo>
                <a:lnTo>
                  <a:pt x="39433" y="382776"/>
                </a:lnTo>
                <a:lnTo>
                  <a:pt x="64643" y="387858"/>
                </a:lnTo>
                <a:lnTo>
                  <a:pt x="2251964" y="387858"/>
                </a:lnTo>
                <a:lnTo>
                  <a:pt x="2277119" y="382776"/>
                </a:lnTo>
                <a:lnTo>
                  <a:pt x="2297668" y="368919"/>
                </a:lnTo>
                <a:lnTo>
                  <a:pt x="2311525" y="348370"/>
                </a:lnTo>
                <a:lnTo>
                  <a:pt x="2316606" y="323214"/>
                </a:lnTo>
                <a:lnTo>
                  <a:pt x="2316606" y="64642"/>
                </a:lnTo>
                <a:lnTo>
                  <a:pt x="2311525" y="39487"/>
                </a:lnTo>
                <a:lnTo>
                  <a:pt x="2297668" y="18938"/>
                </a:lnTo>
                <a:lnTo>
                  <a:pt x="2277119" y="5081"/>
                </a:lnTo>
                <a:lnTo>
                  <a:pt x="2251964" y="0"/>
                </a:lnTo>
                <a:close/>
              </a:path>
            </a:pathLst>
          </a:custGeom>
          <a:solidFill>
            <a:srgbClr val="3366CC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4723" y="4289678"/>
            <a:ext cx="2016443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b="1" kern="0" spc="-75" dirty="0">
                <a:solidFill>
                  <a:srgbClr val="FFFFFF"/>
                </a:solidFill>
                <a:latin typeface="Verdana"/>
                <a:cs typeface="Verdana"/>
              </a:rPr>
              <a:t>TRANSPORTATION</a:t>
            </a:r>
            <a:endParaRPr sz="1575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143928" y="4148138"/>
            <a:ext cx="3475673" cy="581978"/>
          </a:xfrm>
          <a:custGeom>
            <a:avLst/>
            <a:gdLst/>
            <a:ahLst/>
            <a:cxnLst/>
            <a:rect l="l" t="t" r="r" b="b"/>
            <a:pathLst>
              <a:path w="2317115" h="387985">
                <a:moveTo>
                  <a:pt x="2251963" y="0"/>
                </a:moveTo>
                <a:lnTo>
                  <a:pt x="64642" y="0"/>
                </a:lnTo>
                <a:lnTo>
                  <a:pt x="39487" y="5081"/>
                </a:lnTo>
                <a:lnTo>
                  <a:pt x="18938" y="18938"/>
                </a:lnTo>
                <a:lnTo>
                  <a:pt x="5081" y="39487"/>
                </a:lnTo>
                <a:lnTo>
                  <a:pt x="0" y="64642"/>
                </a:lnTo>
                <a:lnTo>
                  <a:pt x="0" y="323214"/>
                </a:lnTo>
                <a:lnTo>
                  <a:pt x="5081" y="348370"/>
                </a:lnTo>
                <a:lnTo>
                  <a:pt x="18938" y="368919"/>
                </a:lnTo>
                <a:lnTo>
                  <a:pt x="39487" y="382776"/>
                </a:lnTo>
                <a:lnTo>
                  <a:pt x="64642" y="387858"/>
                </a:lnTo>
                <a:lnTo>
                  <a:pt x="2251963" y="387858"/>
                </a:lnTo>
                <a:lnTo>
                  <a:pt x="2277193" y="382776"/>
                </a:lnTo>
                <a:lnTo>
                  <a:pt x="2297779" y="368919"/>
                </a:lnTo>
                <a:lnTo>
                  <a:pt x="2311650" y="348370"/>
                </a:lnTo>
                <a:lnTo>
                  <a:pt x="2316733" y="323214"/>
                </a:lnTo>
                <a:lnTo>
                  <a:pt x="2316733" y="64642"/>
                </a:lnTo>
                <a:lnTo>
                  <a:pt x="2311650" y="39487"/>
                </a:lnTo>
                <a:lnTo>
                  <a:pt x="2297779" y="18938"/>
                </a:lnTo>
                <a:lnTo>
                  <a:pt x="2277193" y="5081"/>
                </a:lnTo>
                <a:lnTo>
                  <a:pt x="2251963" y="0"/>
                </a:lnTo>
                <a:close/>
              </a:path>
            </a:pathLst>
          </a:custGeom>
          <a:solidFill>
            <a:srgbClr val="3366CC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31874" y="4289678"/>
            <a:ext cx="1304925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b="1" kern="0" spc="-68" dirty="0">
                <a:solidFill>
                  <a:srgbClr val="FFFFFF"/>
                </a:solidFill>
                <a:latin typeface="Verdana"/>
                <a:cs typeface="Verdana"/>
              </a:rPr>
              <a:t>DISCHARGE</a:t>
            </a:r>
            <a:endParaRPr sz="1575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8374" y="4814888"/>
            <a:ext cx="487680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b="1" kern="0" spc="-53" dirty="0">
                <a:solidFill>
                  <a:srgbClr val="81A7F1"/>
                </a:solidFill>
                <a:latin typeface="Verdana"/>
                <a:cs typeface="Verdana"/>
              </a:rPr>
              <a:t>SALT</a:t>
            </a:r>
            <a:endParaRPr sz="135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91162" y="5060684"/>
            <a:ext cx="15618143" cy="2461259"/>
            <a:chOff x="860774" y="3373789"/>
            <a:chExt cx="10412095" cy="1640839"/>
          </a:xfrm>
        </p:grpSpPr>
        <p:sp>
          <p:nvSpPr>
            <p:cNvPr id="13" name="object 13"/>
            <p:cNvSpPr/>
            <p:nvPr/>
          </p:nvSpPr>
          <p:spPr>
            <a:xfrm>
              <a:off x="1079904" y="3487327"/>
              <a:ext cx="487045" cy="712470"/>
            </a:xfrm>
            <a:custGeom>
              <a:avLst/>
              <a:gdLst/>
              <a:ahLst/>
              <a:cxnLst/>
              <a:rect l="l" t="t" r="r" b="b"/>
              <a:pathLst>
                <a:path w="487044" h="712470">
                  <a:moveTo>
                    <a:pt x="263761" y="0"/>
                  </a:moveTo>
                  <a:lnTo>
                    <a:pt x="191595" y="7720"/>
                  </a:lnTo>
                  <a:lnTo>
                    <a:pt x="139488" y="59990"/>
                  </a:lnTo>
                  <a:lnTo>
                    <a:pt x="131791" y="98208"/>
                  </a:lnTo>
                  <a:lnTo>
                    <a:pt x="131791" y="147736"/>
                  </a:lnTo>
                  <a:lnTo>
                    <a:pt x="127700" y="175562"/>
                  </a:lnTo>
                  <a:lnTo>
                    <a:pt x="116107" y="200541"/>
                  </a:lnTo>
                  <a:lnTo>
                    <a:pt x="98039" y="221452"/>
                  </a:lnTo>
                  <a:lnTo>
                    <a:pt x="44273" y="257326"/>
                  </a:lnTo>
                  <a:lnTo>
                    <a:pt x="20724" y="284986"/>
                  </a:lnTo>
                  <a:lnTo>
                    <a:pt x="5443" y="318458"/>
                  </a:lnTo>
                  <a:lnTo>
                    <a:pt x="0" y="356147"/>
                  </a:lnTo>
                  <a:lnTo>
                    <a:pt x="5443" y="393829"/>
                  </a:lnTo>
                  <a:lnTo>
                    <a:pt x="20724" y="427280"/>
                  </a:lnTo>
                  <a:lnTo>
                    <a:pt x="44273" y="454919"/>
                  </a:lnTo>
                  <a:lnTo>
                    <a:pt x="98039" y="490781"/>
                  </a:lnTo>
                  <a:lnTo>
                    <a:pt x="116107" y="511689"/>
                  </a:lnTo>
                  <a:lnTo>
                    <a:pt x="127700" y="536669"/>
                  </a:lnTo>
                  <a:lnTo>
                    <a:pt x="131791" y="564504"/>
                  </a:lnTo>
                  <a:lnTo>
                    <a:pt x="131791" y="614047"/>
                  </a:lnTo>
                  <a:lnTo>
                    <a:pt x="139488" y="652261"/>
                  </a:lnTo>
                  <a:lnTo>
                    <a:pt x="160474" y="683474"/>
                  </a:lnTo>
                  <a:lnTo>
                    <a:pt x="191595" y="704522"/>
                  </a:lnTo>
                  <a:lnTo>
                    <a:pt x="229696" y="712241"/>
                  </a:lnTo>
                  <a:lnTo>
                    <a:pt x="263761" y="712241"/>
                  </a:lnTo>
                  <a:lnTo>
                    <a:pt x="308582" y="707674"/>
                  </a:lnTo>
                  <a:lnTo>
                    <a:pt x="350391" y="694583"/>
                  </a:lnTo>
                  <a:lnTo>
                    <a:pt x="388275" y="673889"/>
                  </a:lnTo>
                  <a:lnTo>
                    <a:pt x="421321" y="646509"/>
                  </a:lnTo>
                  <a:lnTo>
                    <a:pt x="448613" y="613362"/>
                  </a:lnTo>
                  <a:lnTo>
                    <a:pt x="469240" y="575367"/>
                  </a:lnTo>
                  <a:lnTo>
                    <a:pt x="482285" y="533442"/>
                  </a:lnTo>
                  <a:lnTo>
                    <a:pt x="486837" y="488506"/>
                  </a:lnTo>
                  <a:lnTo>
                    <a:pt x="486837" y="223729"/>
                  </a:lnTo>
                  <a:lnTo>
                    <a:pt x="482285" y="178793"/>
                  </a:lnTo>
                  <a:lnTo>
                    <a:pt x="469239" y="136869"/>
                  </a:lnTo>
                  <a:lnTo>
                    <a:pt x="448613" y="98875"/>
                  </a:lnTo>
                  <a:lnTo>
                    <a:pt x="421321" y="65729"/>
                  </a:lnTo>
                  <a:lnTo>
                    <a:pt x="388275" y="38350"/>
                  </a:lnTo>
                  <a:lnTo>
                    <a:pt x="350391" y="17657"/>
                  </a:lnTo>
                  <a:lnTo>
                    <a:pt x="308582" y="4567"/>
                  </a:lnTo>
                  <a:lnTo>
                    <a:pt x="263761" y="0"/>
                  </a:lnTo>
                  <a:close/>
                </a:path>
              </a:pathLst>
            </a:custGeom>
            <a:solidFill>
              <a:srgbClr val="2855E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60774" y="3487327"/>
              <a:ext cx="353695" cy="712470"/>
            </a:xfrm>
            <a:custGeom>
              <a:avLst/>
              <a:gdLst/>
              <a:ahLst/>
              <a:cxnLst/>
              <a:rect l="l" t="t" r="r" b="b"/>
              <a:pathLst>
                <a:path w="353694" h="712470">
                  <a:moveTo>
                    <a:pt x="245400" y="0"/>
                  </a:moveTo>
                  <a:lnTo>
                    <a:pt x="177399" y="4567"/>
                  </a:lnTo>
                  <a:lnTo>
                    <a:pt x="135790" y="17656"/>
                  </a:lnTo>
                  <a:lnTo>
                    <a:pt x="98088" y="38350"/>
                  </a:lnTo>
                  <a:lnTo>
                    <a:pt x="65201" y="65729"/>
                  </a:lnTo>
                  <a:lnTo>
                    <a:pt x="38039" y="98875"/>
                  </a:lnTo>
                  <a:lnTo>
                    <a:pt x="17512" y="136869"/>
                  </a:lnTo>
                  <a:lnTo>
                    <a:pt x="4529" y="178793"/>
                  </a:lnTo>
                  <a:lnTo>
                    <a:pt x="0" y="223728"/>
                  </a:lnTo>
                  <a:lnTo>
                    <a:pt x="0" y="488506"/>
                  </a:lnTo>
                  <a:lnTo>
                    <a:pt x="4529" y="533442"/>
                  </a:lnTo>
                  <a:lnTo>
                    <a:pt x="17512" y="575367"/>
                  </a:lnTo>
                  <a:lnTo>
                    <a:pt x="38039" y="613362"/>
                  </a:lnTo>
                  <a:lnTo>
                    <a:pt x="65201" y="646509"/>
                  </a:lnTo>
                  <a:lnTo>
                    <a:pt x="98088" y="673889"/>
                  </a:lnTo>
                  <a:lnTo>
                    <a:pt x="135790" y="694583"/>
                  </a:lnTo>
                  <a:lnTo>
                    <a:pt x="177399" y="707673"/>
                  </a:lnTo>
                  <a:lnTo>
                    <a:pt x="222005" y="712241"/>
                  </a:lnTo>
                  <a:lnTo>
                    <a:pt x="245400" y="712241"/>
                  </a:lnTo>
                  <a:lnTo>
                    <a:pt x="287416" y="703692"/>
                  </a:lnTo>
                  <a:lnTo>
                    <a:pt x="321727" y="680379"/>
                  </a:lnTo>
                  <a:lnTo>
                    <a:pt x="344860" y="645801"/>
                  </a:lnTo>
                  <a:lnTo>
                    <a:pt x="353343" y="603458"/>
                  </a:lnTo>
                  <a:lnTo>
                    <a:pt x="353343" y="571083"/>
                  </a:lnTo>
                  <a:lnTo>
                    <a:pt x="349386" y="541507"/>
                  </a:lnTo>
                  <a:lnTo>
                    <a:pt x="337981" y="514484"/>
                  </a:lnTo>
                  <a:lnTo>
                    <a:pt x="319829" y="491691"/>
                  </a:lnTo>
                  <a:lnTo>
                    <a:pt x="265795" y="454498"/>
                  </a:lnTo>
                  <a:lnTo>
                    <a:pt x="242587" y="426921"/>
                  </a:lnTo>
                  <a:lnTo>
                    <a:pt x="227540" y="393622"/>
                  </a:lnTo>
                  <a:lnTo>
                    <a:pt x="222183" y="356147"/>
                  </a:lnTo>
                  <a:lnTo>
                    <a:pt x="227540" y="318640"/>
                  </a:lnTo>
                  <a:lnTo>
                    <a:pt x="242587" y="285323"/>
                  </a:lnTo>
                  <a:lnTo>
                    <a:pt x="265795" y="257738"/>
                  </a:lnTo>
                  <a:lnTo>
                    <a:pt x="319829" y="220545"/>
                  </a:lnTo>
                  <a:lnTo>
                    <a:pt x="337981" y="197754"/>
                  </a:lnTo>
                  <a:lnTo>
                    <a:pt x="349386" y="170732"/>
                  </a:lnTo>
                  <a:lnTo>
                    <a:pt x="353343" y="141152"/>
                  </a:lnTo>
                  <a:lnTo>
                    <a:pt x="353343" y="108782"/>
                  </a:lnTo>
                  <a:lnTo>
                    <a:pt x="344860" y="66429"/>
                  </a:lnTo>
                  <a:lnTo>
                    <a:pt x="321727" y="31852"/>
                  </a:lnTo>
                  <a:lnTo>
                    <a:pt x="287416" y="8545"/>
                  </a:lnTo>
                  <a:lnTo>
                    <a:pt x="245400" y="0"/>
                  </a:lnTo>
                  <a:close/>
                </a:path>
              </a:pathLst>
            </a:custGeom>
            <a:solidFill>
              <a:srgbClr val="81A7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847737" y="4302286"/>
              <a:ext cx="487045" cy="712470"/>
            </a:xfrm>
            <a:custGeom>
              <a:avLst/>
              <a:gdLst/>
              <a:ahLst/>
              <a:cxnLst/>
              <a:rect l="l" t="t" r="r" b="b"/>
              <a:pathLst>
                <a:path w="487045" h="712470">
                  <a:moveTo>
                    <a:pt x="263761" y="0"/>
                  </a:moveTo>
                  <a:lnTo>
                    <a:pt x="191595" y="7720"/>
                  </a:lnTo>
                  <a:lnTo>
                    <a:pt x="139487" y="59990"/>
                  </a:lnTo>
                  <a:lnTo>
                    <a:pt x="131791" y="98208"/>
                  </a:lnTo>
                  <a:lnTo>
                    <a:pt x="131791" y="147736"/>
                  </a:lnTo>
                  <a:lnTo>
                    <a:pt x="127699" y="175562"/>
                  </a:lnTo>
                  <a:lnTo>
                    <a:pt x="116107" y="200541"/>
                  </a:lnTo>
                  <a:lnTo>
                    <a:pt x="98038" y="221452"/>
                  </a:lnTo>
                  <a:lnTo>
                    <a:pt x="44273" y="257326"/>
                  </a:lnTo>
                  <a:lnTo>
                    <a:pt x="20724" y="284986"/>
                  </a:lnTo>
                  <a:lnTo>
                    <a:pt x="5443" y="318458"/>
                  </a:lnTo>
                  <a:lnTo>
                    <a:pt x="0" y="356147"/>
                  </a:lnTo>
                  <a:lnTo>
                    <a:pt x="5443" y="393829"/>
                  </a:lnTo>
                  <a:lnTo>
                    <a:pt x="20725" y="427280"/>
                  </a:lnTo>
                  <a:lnTo>
                    <a:pt x="44273" y="454919"/>
                  </a:lnTo>
                  <a:lnTo>
                    <a:pt x="98039" y="490781"/>
                  </a:lnTo>
                  <a:lnTo>
                    <a:pt x="116108" y="511689"/>
                  </a:lnTo>
                  <a:lnTo>
                    <a:pt x="127700" y="536669"/>
                  </a:lnTo>
                  <a:lnTo>
                    <a:pt x="131791" y="564504"/>
                  </a:lnTo>
                  <a:lnTo>
                    <a:pt x="131791" y="614047"/>
                  </a:lnTo>
                  <a:lnTo>
                    <a:pt x="139488" y="652261"/>
                  </a:lnTo>
                  <a:lnTo>
                    <a:pt x="160474" y="683474"/>
                  </a:lnTo>
                  <a:lnTo>
                    <a:pt x="191595" y="704522"/>
                  </a:lnTo>
                  <a:lnTo>
                    <a:pt x="229696" y="712241"/>
                  </a:lnTo>
                  <a:lnTo>
                    <a:pt x="263761" y="712241"/>
                  </a:lnTo>
                  <a:lnTo>
                    <a:pt x="308582" y="707674"/>
                  </a:lnTo>
                  <a:lnTo>
                    <a:pt x="350391" y="694583"/>
                  </a:lnTo>
                  <a:lnTo>
                    <a:pt x="388276" y="673889"/>
                  </a:lnTo>
                  <a:lnTo>
                    <a:pt x="421321" y="646509"/>
                  </a:lnTo>
                  <a:lnTo>
                    <a:pt x="448614" y="613362"/>
                  </a:lnTo>
                  <a:lnTo>
                    <a:pt x="469240" y="575367"/>
                  </a:lnTo>
                  <a:lnTo>
                    <a:pt x="482285" y="533442"/>
                  </a:lnTo>
                  <a:lnTo>
                    <a:pt x="486837" y="488506"/>
                  </a:lnTo>
                  <a:lnTo>
                    <a:pt x="486837" y="223729"/>
                  </a:lnTo>
                  <a:lnTo>
                    <a:pt x="482285" y="178793"/>
                  </a:lnTo>
                  <a:lnTo>
                    <a:pt x="469239" y="136869"/>
                  </a:lnTo>
                  <a:lnTo>
                    <a:pt x="448613" y="98875"/>
                  </a:lnTo>
                  <a:lnTo>
                    <a:pt x="421321" y="65729"/>
                  </a:lnTo>
                  <a:lnTo>
                    <a:pt x="388275" y="38350"/>
                  </a:lnTo>
                  <a:lnTo>
                    <a:pt x="350391" y="17657"/>
                  </a:lnTo>
                  <a:lnTo>
                    <a:pt x="308581" y="4567"/>
                  </a:lnTo>
                  <a:lnTo>
                    <a:pt x="263761" y="0"/>
                  </a:lnTo>
                  <a:close/>
                </a:path>
              </a:pathLst>
            </a:custGeom>
            <a:solidFill>
              <a:srgbClr val="2855E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914383" y="3373789"/>
              <a:ext cx="353695" cy="712470"/>
            </a:xfrm>
            <a:custGeom>
              <a:avLst/>
              <a:gdLst/>
              <a:ahLst/>
              <a:cxnLst/>
              <a:rect l="l" t="t" r="r" b="b"/>
              <a:pathLst>
                <a:path w="353695" h="712470">
                  <a:moveTo>
                    <a:pt x="245400" y="0"/>
                  </a:moveTo>
                  <a:lnTo>
                    <a:pt x="177399" y="4567"/>
                  </a:lnTo>
                  <a:lnTo>
                    <a:pt x="135790" y="17656"/>
                  </a:lnTo>
                  <a:lnTo>
                    <a:pt x="98087" y="38350"/>
                  </a:lnTo>
                  <a:lnTo>
                    <a:pt x="65201" y="65729"/>
                  </a:lnTo>
                  <a:lnTo>
                    <a:pt x="38039" y="98875"/>
                  </a:lnTo>
                  <a:lnTo>
                    <a:pt x="17512" y="136869"/>
                  </a:lnTo>
                  <a:lnTo>
                    <a:pt x="4529" y="178793"/>
                  </a:lnTo>
                  <a:lnTo>
                    <a:pt x="0" y="223728"/>
                  </a:lnTo>
                  <a:lnTo>
                    <a:pt x="0" y="488506"/>
                  </a:lnTo>
                  <a:lnTo>
                    <a:pt x="4530" y="533442"/>
                  </a:lnTo>
                  <a:lnTo>
                    <a:pt x="17513" y="575367"/>
                  </a:lnTo>
                  <a:lnTo>
                    <a:pt x="38040" y="613362"/>
                  </a:lnTo>
                  <a:lnTo>
                    <a:pt x="65201" y="646509"/>
                  </a:lnTo>
                  <a:lnTo>
                    <a:pt x="98088" y="673889"/>
                  </a:lnTo>
                  <a:lnTo>
                    <a:pt x="135791" y="694583"/>
                  </a:lnTo>
                  <a:lnTo>
                    <a:pt x="177400" y="707673"/>
                  </a:lnTo>
                  <a:lnTo>
                    <a:pt x="222006" y="712241"/>
                  </a:lnTo>
                  <a:lnTo>
                    <a:pt x="245401" y="712241"/>
                  </a:lnTo>
                  <a:lnTo>
                    <a:pt x="287416" y="703692"/>
                  </a:lnTo>
                  <a:lnTo>
                    <a:pt x="321727" y="680379"/>
                  </a:lnTo>
                  <a:lnTo>
                    <a:pt x="344861" y="645801"/>
                  </a:lnTo>
                  <a:lnTo>
                    <a:pt x="353344" y="603458"/>
                  </a:lnTo>
                  <a:lnTo>
                    <a:pt x="353344" y="571083"/>
                  </a:lnTo>
                  <a:lnTo>
                    <a:pt x="349386" y="541507"/>
                  </a:lnTo>
                  <a:lnTo>
                    <a:pt x="337982" y="514484"/>
                  </a:lnTo>
                  <a:lnTo>
                    <a:pt x="319830" y="491691"/>
                  </a:lnTo>
                  <a:lnTo>
                    <a:pt x="265795" y="454498"/>
                  </a:lnTo>
                  <a:lnTo>
                    <a:pt x="242587" y="426921"/>
                  </a:lnTo>
                  <a:lnTo>
                    <a:pt x="227540" y="393622"/>
                  </a:lnTo>
                  <a:lnTo>
                    <a:pt x="222183" y="356147"/>
                  </a:lnTo>
                  <a:lnTo>
                    <a:pt x="227540" y="318640"/>
                  </a:lnTo>
                  <a:lnTo>
                    <a:pt x="242587" y="285323"/>
                  </a:lnTo>
                  <a:lnTo>
                    <a:pt x="265795" y="257738"/>
                  </a:lnTo>
                  <a:lnTo>
                    <a:pt x="319829" y="220545"/>
                  </a:lnTo>
                  <a:lnTo>
                    <a:pt x="337981" y="197754"/>
                  </a:lnTo>
                  <a:lnTo>
                    <a:pt x="349386" y="170732"/>
                  </a:lnTo>
                  <a:lnTo>
                    <a:pt x="353343" y="141152"/>
                  </a:lnTo>
                  <a:lnTo>
                    <a:pt x="353343" y="108782"/>
                  </a:lnTo>
                  <a:lnTo>
                    <a:pt x="344860" y="66429"/>
                  </a:lnTo>
                  <a:lnTo>
                    <a:pt x="321727" y="31852"/>
                  </a:lnTo>
                  <a:lnTo>
                    <a:pt x="287416" y="8545"/>
                  </a:lnTo>
                  <a:lnTo>
                    <a:pt x="245400" y="0"/>
                  </a:lnTo>
                  <a:close/>
                </a:path>
              </a:pathLst>
            </a:custGeom>
            <a:solidFill>
              <a:srgbClr val="81A7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281703" y="4302286"/>
              <a:ext cx="487045" cy="712470"/>
            </a:xfrm>
            <a:custGeom>
              <a:avLst/>
              <a:gdLst/>
              <a:ahLst/>
              <a:cxnLst/>
              <a:rect l="l" t="t" r="r" b="b"/>
              <a:pathLst>
                <a:path w="487045" h="712470">
                  <a:moveTo>
                    <a:pt x="263761" y="0"/>
                  </a:moveTo>
                  <a:lnTo>
                    <a:pt x="191595" y="7720"/>
                  </a:lnTo>
                  <a:lnTo>
                    <a:pt x="139488" y="59990"/>
                  </a:lnTo>
                  <a:lnTo>
                    <a:pt x="131791" y="98208"/>
                  </a:lnTo>
                  <a:lnTo>
                    <a:pt x="131791" y="147736"/>
                  </a:lnTo>
                  <a:lnTo>
                    <a:pt x="127700" y="175562"/>
                  </a:lnTo>
                  <a:lnTo>
                    <a:pt x="116107" y="200541"/>
                  </a:lnTo>
                  <a:lnTo>
                    <a:pt x="98038" y="221452"/>
                  </a:lnTo>
                  <a:lnTo>
                    <a:pt x="44273" y="257326"/>
                  </a:lnTo>
                  <a:lnTo>
                    <a:pt x="20724" y="284986"/>
                  </a:lnTo>
                  <a:lnTo>
                    <a:pt x="5443" y="318458"/>
                  </a:lnTo>
                  <a:lnTo>
                    <a:pt x="0" y="356147"/>
                  </a:lnTo>
                  <a:lnTo>
                    <a:pt x="5443" y="393829"/>
                  </a:lnTo>
                  <a:lnTo>
                    <a:pt x="20725" y="427280"/>
                  </a:lnTo>
                  <a:lnTo>
                    <a:pt x="44273" y="454919"/>
                  </a:lnTo>
                  <a:lnTo>
                    <a:pt x="98039" y="490781"/>
                  </a:lnTo>
                  <a:lnTo>
                    <a:pt x="116108" y="511689"/>
                  </a:lnTo>
                  <a:lnTo>
                    <a:pt x="127700" y="536669"/>
                  </a:lnTo>
                  <a:lnTo>
                    <a:pt x="131791" y="564504"/>
                  </a:lnTo>
                  <a:lnTo>
                    <a:pt x="131791" y="614047"/>
                  </a:lnTo>
                  <a:lnTo>
                    <a:pt x="139488" y="652261"/>
                  </a:lnTo>
                  <a:lnTo>
                    <a:pt x="160474" y="683474"/>
                  </a:lnTo>
                  <a:lnTo>
                    <a:pt x="191595" y="704522"/>
                  </a:lnTo>
                  <a:lnTo>
                    <a:pt x="229696" y="712241"/>
                  </a:lnTo>
                  <a:lnTo>
                    <a:pt x="263761" y="712241"/>
                  </a:lnTo>
                  <a:lnTo>
                    <a:pt x="308582" y="707674"/>
                  </a:lnTo>
                  <a:lnTo>
                    <a:pt x="350391" y="694583"/>
                  </a:lnTo>
                  <a:lnTo>
                    <a:pt x="388276" y="673889"/>
                  </a:lnTo>
                  <a:lnTo>
                    <a:pt x="421321" y="646509"/>
                  </a:lnTo>
                  <a:lnTo>
                    <a:pt x="448614" y="613362"/>
                  </a:lnTo>
                  <a:lnTo>
                    <a:pt x="469240" y="575367"/>
                  </a:lnTo>
                  <a:lnTo>
                    <a:pt x="482285" y="533442"/>
                  </a:lnTo>
                  <a:lnTo>
                    <a:pt x="486837" y="488506"/>
                  </a:lnTo>
                  <a:lnTo>
                    <a:pt x="486837" y="223729"/>
                  </a:lnTo>
                  <a:lnTo>
                    <a:pt x="482285" y="178793"/>
                  </a:lnTo>
                  <a:lnTo>
                    <a:pt x="469239" y="136869"/>
                  </a:lnTo>
                  <a:lnTo>
                    <a:pt x="448613" y="98875"/>
                  </a:lnTo>
                  <a:lnTo>
                    <a:pt x="421321" y="65729"/>
                  </a:lnTo>
                  <a:lnTo>
                    <a:pt x="388275" y="38350"/>
                  </a:lnTo>
                  <a:lnTo>
                    <a:pt x="350391" y="17657"/>
                  </a:lnTo>
                  <a:lnTo>
                    <a:pt x="308582" y="4567"/>
                  </a:lnTo>
                  <a:lnTo>
                    <a:pt x="263761" y="0"/>
                  </a:lnTo>
                  <a:close/>
                </a:path>
              </a:pathLst>
            </a:custGeom>
            <a:solidFill>
              <a:srgbClr val="2855E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348348" y="3373789"/>
              <a:ext cx="353695" cy="712470"/>
            </a:xfrm>
            <a:custGeom>
              <a:avLst/>
              <a:gdLst/>
              <a:ahLst/>
              <a:cxnLst/>
              <a:rect l="l" t="t" r="r" b="b"/>
              <a:pathLst>
                <a:path w="353695" h="712470">
                  <a:moveTo>
                    <a:pt x="245400" y="0"/>
                  </a:moveTo>
                  <a:lnTo>
                    <a:pt x="177399" y="4567"/>
                  </a:lnTo>
                  <a:lnTo>
                    <a:pt x="135790" y="17656"/>
                  </a:lnTo>
                  <a:lnTo>
                    <a:pt x="98087" y="38350"/>
                  </a:lnTo>
                  <a:lnTo>
                    <a:pt x="65201" y="65729"/>
                  </a:lnTo>
                  <a:lnTo>
                    <a:pt x="38039" y="98875"/>
                  </a:lnTo>
                  <a:lnTo>
                    <a:pt x="17512" y="136869"/>
                  </a:lnTo>
                  <a:lnTo>
                    <a:pt x="4529" y="178793"/>
                  </a:lnTo>
                  <a:lnTo>
                    <a:pt x="0" y="223728"/>
                  </a:lnTo>
                  <a:lnTo>
                    <a:pt x="0" y="488506"/>
                  </a:lnTo>
                  <a:lnTo>
                    <a:pt x="4529" y="533442"/>
                  </a:lnTo>
                  <a:lnTo>
                    <a:pt x="17512" y="575367"/>
                  </a:lnTo>
                  <a:lnTo>
                    <a:pt x="38039" y="613362"/>
                  </a:lnTo>
                  <a:lnTo>
                    <a:pt x="65201" y="646509"/>
                  </a:lnTo>
                  <a:lnTo>
                    <a:pt x="98088" y="673889"/>
                  </a:lnTo>
                  <a:lnTo>
                    <a:pt x="135790" y="694583"/>
                  </a:lnTo>
                  <a:lnTo>
                    <a:pt x="177399" y="707673"/>
                  </a:lnTo>
                  <a:lnTo>
                    <a:pt x="222005" y="712241"/>
                  </a:lnTo>
                  <a:lnTo>
                    <a:pt x="245400" y="712241"/>
                  </a:lnTo>
                  <a:lnTo>
                    <a:pt x="287416" y="703692"/>
                  </a:lnTo>
                  <a:lnTo>
                    <a:pt x="321727" y="680379"/>
                  </a:lnTo>
                  <a:lnTo>
                    <a:pt x="344860" y="645801"/>
                  </a:lnTo>
                  <a:lnTo>
                    <a:pt x="353343" y="603458"/>
                  </a:lnTo>
                  <a:lnTo>
                    <a:pt x="353343" y="571083"/>
                  </a:lnTo>
                  <a:lnTo>
                    <a:pt x="349386" y="541507"/>
                  </a:lnTo>
                  <a:lnTo>
                    <a:pt x="337982" y="514484"/>
                  </a:lnTo>
                  <a:lnTo>
                    <a:pt x="319829" y="491691"/>
                  </a:lnTo>
                  <a:lnTo>
                    <a:pt x="265795" y="454498"/>
                  </a:lnTo>
                  <a:lnTo>
                    <a:pt x="242587" y="426921"/>
                  </a:lnTo>
                  <a:lnTo>
                    <a:pt x="227540" y="393622"/>
                  </a:lnTo>
                  <a:lnTo>
                    <a:pt x="222183" y="356147"/>
                  </a:lnTo>
                  <a:lnTo>
                    <a:pt x="227540" y="318640"/>
                  </a:lnTo>
                  <a:lnTo>
                    <a:pt x="242587" y="285323"/>
                  </a:lnTo>
                  <a:lnTo>
                    <a:pt x="265795" y="257738"/>
                  </a:lnTo>
                  <a:lnTo>
                    <a:pt x="319829" y="220545"/>
                  </a:lnTo>
                  <a:lnTo>
                    <a:pt x="337981" y="197754"/>
                  </a:lnTo>
                  <a:lnTo>
                    <a:pt x="349386" y="170732"/>
                  </a:lnTo>
                  <a:lnTo>
                    <a:pt x="353343" y="141152"/>
                  </a:lnTo>
                  <a:lnTo>
                    <a:pt x="353343" y="108782"/>
                  </a:lnTo>
                  <a:lnTo>
                    <a:pt x="344860" y="66429"/>
                  </a:lnTo>
                  <a:lnTo>
                    <a:pt x="321727" y="31852"/>
                  </a:lnTo>
                  <a:lnTo>
                    <a:pt x="287416" y="8545"/>
                  </a:lnTo>
                  <a:lnTo>
                    <a:pt x="245400" y="0"/>
                  </a:lnTo>
                  <a:close/>
                </a:path>
              </a:pathLst>
            </a:custGeom>
            <a:solidFill>
              <a:srgbClr val="81A7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356115" y="4302286"/>
              <a:ext cx="487045" cy="712470"/>
            </a:xfrm>
            <a:custGeom>
              <a:avLst/>
              <a:gdLst/>
              <a:ahLst/>
              <a:cxnLst/>
              <a:rect l="l" t="t" r="r" b="b"/>
              <a:pathLst>
                <a:path w="487045" h="712470">
                  <a:moveTo>
                    <a:pt x="263761" y="0"/>
                  </a:moveTo>
                  <a:lnTo>
                    <a:pt x="191595" y="7720"/>
                  </a:lnTo>
                  <a:lnTo>
                    <a:pt x="139488" y="59990"/>
                  </a:lnTo>
                  <a:lnTo>
                    <a:pt x="131791" y="98208"/>
                  </a:lnTo>
                  <a:lnTo>
                    <a:pt x="131791" y="147736"/>
                  </a:lnTo>
                  <a:lnTo>
                    <a:pt x="127700" y="175562"/>
                  </a:lnTo>
                  <a:lnTo>
                    <a:pt x="116107" y="200541"/>
                  </a:lnTo>
                  <a:lnTo>
                    <a:pt x="98039" y="221452"/>
                  </a:lnTo>
                  <a:lnTo>
                    <a:pt x="44273" y="257326"/>
                  </a:lnTo>
                  <a:lnTo>
                    <a:pt x="20724" y="284986"/>
                  </a:lnTo>
                  <a:lnTo>
                    <a:pt x="5443" y="318458"/>
                  </a:lnTo>
                  <a:lnTo>
                    <a:pt x="0" y="356147"/>
                  </a:lnTo>
                  <a:lnTo>
                    <a:pt x="5443" y="393829"/>
                  </a:lnTo>
                  <a:lnTo>
                    <a:pt x="20724" y="427280"/>
                  </a:lnTo>
                  <a:lnTo>
                    <a:pt x="44273" y="454919"/>
                  </a:lnTo>
                  <a:lnTo>
                    <a:pt x="98039" y="490781"/>
                  </a:lnTo>
                  <a:lnTo>
                    <a:pt x="116107" y="511689"/>
                  </a:lnTo>
                  <a:lnTo>
                    <a:pt x="127700" y="536669"/>
                  </a:lnTo>
                  <a:lnTo>
                    <a:pt x="131791" y="564504"/>
                  </a:lnTo>
                  <a:lnTo>
                    <a:pt x="131791" y="614047"/>
                  </a:lnTo>
                  <a:lnTo>
                    <a:pt x="139488" y="652261"/>
                  </a:lnTo>
                  <a:lnTo>
                    <a:pt x="160474" y="683474"/>
                  </a:lnTo>
                  <a:lnTo>
                    <a:pt x="191595" y="704522"/>
                  </a:lnTo>
                  <a:lnTo>
                    <a:pt x="229696" y="712241"/>
                  </a:lnTo>
                  <a:lnTo>
                    <a:pt x="263761" y="712241"/>
                  </a:lnTo>
                  <a:lnTo>
                    <a:pt x="308582" y="707674"/>
                  </a:lnTo>
                  <a:lnTo>
                    <a:pt x="350391" y="694583"/>
                  </a:lnTo>
                  <a:lnTo>
                    <a:pt x="388275" y="673889"/>
                  </a:lnTo>
                  <a:lnTo>
                    <a:pt x="421321" y="646509"/>
                  </a:lnTo>
                  <a:lnTo>
                    <a:pt x="448613" y="613362"/>
                  </a:lnTo>
                  <a:lnTo>
                    <a:pt x="469240" y="575367"/>
                  </a:lnTo>
                  <a:lnTo>
                    <a:pt x="482285" y="533442"/>
                  </a:lnTo>
                  <a:lnTo>
                    <a:pt x="486837" y="488506"/>
                  </a:lnTo>
                  <a:lnTo>
                    <a:pt x="486837" y="223729"/>
                  </a:lnTo>
                  <a:lnTo>
                    <a:pt x="482285" y="178793"/>
                  </a:lnTo>
                  <a:lnTo>
                    <a:pt x="469240" y="136869"/>
                  </a:lnTo>
                  <a:lnTo>
                    <a:pt x="448613" y="98875"/>
                  </a:lnTo>
                  <a:lnTo>
                    <a:pt x="421321" y="65729"/>
                  </a:lnTo>
                  <a:lnTo>
                    <a:pt x="388275" y="38350"/>
                  </a:lnTo>
                  <a:lnTo>
                    <a:pt x="350391" y="17657"/>
                  </a:lnTo>
                  <a:lnTo>
                    <a:pt x="308582" y="4567"/>
                  </a:lnTo>
                  <a:lnTo>
                    <a:pt x="263761" y="0"/>
                  </a:lnTo>
                  <a:close/>
                </a:path>
              </a:pathLst>
            </a:custGeom>
            <a:solidFill>
              <a:srgbClr val="2855E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422760" y="3373789"/>
              <a:ext cx="353695" cy="712470"/>
            </a:xfrm>
            <a:custGeom>
              <a:avLst/>
              <a:gdLst/>
              <a:ahLst/>
              <a:cxnLst/>
              <a:rect l="l" t="t" r="r" b="b"/>
              <a:pathLst>
                <a:path w="353695" h="712470">
                  <a:moveTo>
                    <a:pt x="245400" y="0"/>
                  </a:moveTo>
                  <a:lnTo>
                    <a:pt x="177399" y="4567"/>
                  </a:lnTo>
                  <a:lnTo>
                    <a:pt x="135790" y="17656"/>
                  </a:lnTo>
                  <a:lnTo>
                    <a:pt x="98087" y="38350"/>
                  </a:lnTo>
                  <a:lnTo>
                    <a:pt x="65201" y="65729"/>
                  </a:lnTo>
                  <a:lnTo>
                    <a:pt x="38039" y="98875"/>
                  </a:lnTo>
                  <a:lnTo>
                    <a:pt x="17512" y="136869"/>
                  </a:lnTo>
                  <a:lnTo>
                    <a:pt x="4529" y="178793"/>
                  </a:lnTo>
                  <a:lnTo>
                    <a:pt x="0" y="223728"/>
                  </a:lnTo>
                  <a:lnTo>
                    <a:pt x="0" y="488506"/>
                  </a:lnTo>
                  <a:lnTo>
                    <a:pt x="4530" y="533442"/>
                  </a:lnTo>
                  <a:lnTo>
                    <a:pt x="17513" y="575367"/>
                  </a:lnTo>
                  <a:lnTo>
                    <a:pt x="38040" y="613362"/>
                  </a:lnTo>
                  <a:lnTo>
                    <a:pt x="65201" y="646509"/>
                  </a:lnTo>
                  <a:lnTo>
                    <a:pt x="98088" y="673889"/>
                  </a:lnTo>
                  <a:lnTo>
                    <a:pt x="135791" y="694583"/>
                  </a:lnTo>
                  <a:lnTo>
                    <a:pt x="177400" y="707673"/>
                  </a:lnTo>
                  <a:lnTo>
                    <a:pt x="222006" y="712241"/>
                  </a:lnTo>
                  <a:lnTo>
                    <a:pt x="245401" y="712241"/>
                  </a:lnTo>
                  <a:lnTo>
                    <a:pt x="287416" y="703692"/>
                  </a:lnTo>
                  <a:lnTo>
                    <a:pt x="321727" y="680379"/>
                  </a:lnTo>
                  <a:lnTo>
                    <a:pt x="344861" y="645801"/>
                  </a:lnTo>
                  <a:lnTo>
                    <a:pt x="353344" y="603458"/>
                  </a:lnTo>
                  <a:lnTo>
                    <a:pt x="353344" y="571083"/>
                  </a:lnTo>
                  <a:lnTo>
                    <a:pt x="349386" y="541507"/>
                  </a:lnTo>
                  <a:lnTo>
                    <a:pt x="337982" y="514484"/>
                  </a:lnTo>
                  <a:lnTo>
                    <a:pt x="319830" y="491691"/>
                  </a:lnTo>
                  <a:lnTo>
                    <a:pt x="265795" y="454498"/>
                  </a:lnTo>
                  <a:lnTo>
                    <a:pt x="242587" y="426921"/>
                  </a:lnTo>
                  <a:lnTo>
                    <a:pt x="227540" y="393622"/>
                  </a:lnTo>
                  <a:lnTo>
                    <a:pt x="222183" y="356147"/>
                  </a:lnTo>
                  <a:lnTo>
                    <a:pt x="227540" y="318640"/>
                  </a:lnTo>
                  <a:lnTo>
                    <a:pt x="242587" y="285323"/>
                  </a:lnTo>
                  <a:lnTo>
                    <a:pt x="265795" y="257738"/>
                  </a:lnTo>
                  <a:lnTo>
                    <a:pt x="319829" y="220545"/>
                  </a:lnTo>
                  <a:lnTo>
                    <a:pt x="337981" y="197754"/>
                  </a:lnTo>
                  <a:lnTo>
                    <a:pt x="349386" y="170732"/>
                  </a:lnTo>
                  <a:lnTo>
                    <a:pt x="353343" y="141152"/>
                  </a:lnTo>
                  <a:lnTo>
                    <a:pt x="353343" y="108782"/>
                  </a:lnTo>
                  <a:lnTo>
                    <a:pt x="344860" y="66429"/>
                  </a:lnTo>
                  <a:lnTo>
                    <a:pt x="321727" y="31852"/>
                  </a:lnTo>
                  <a:lnTo>
                    <a:pt x="287416" y="8545"/>
                  </a:lnTo>
                  <a:lnTo>
                    <a:pt x="245400" y="0"/>
                  </a:lnTo>
                  <a:close/>
                </a:path>
              </a:pathLst>
            </a:custGeom>
            <a:solidFill>
              <a:srgbClr val="81A7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0769750" y="3487327"/>
              <a:ext cx="487045" cy="712470"/>
            </a:xfrm>
            <a:custGeom>
              <a:avLst/>
              <a:gdLst/>
              <a:ahLst/>
              <a:cxnLst/>
              <a:rect l="l" t="t" r="r" b="b"/>
              <a:pathLst>
                <a:path w="487045" h="712470">
                  <a:moveTo>
                    <a:pt x="263761" y="0"/>
                  </a:moveTo>
                  <a:lnTo>
                    <a:pt x="191595" y="7720"/>
                  </a:lnTo>
                  <a:lnTo>
                    <a:pt x="139487" y="59990"/>
                  </a:lnTo>
                  <a:lnTo>
                    <a:pt x="131791" y="98208"/>
                  </a:lnTo>
                  <a:lnTo>
                    <a:pt x="131791" y="147736"/>
                  </a:lnTo>
                  <a:lnTo>
                    <a:pt x="127699" y="175562"/>
                  </a:lnTo>
                  <a:lnTo>
                    <a:pt x="116107" y="200541"/>
                  </a:lnTo>
                  <a:lnTo>
                    <a:pt x="98038" y="221452"/>
                  </a:lnTo>
                  <a:lnTo>
                    <a:pt x="44273" y="257326"/>
                  </a:lnTo>
                  <a:lnTo>
                    <a:pt x="20724" y="284986"/>
                  </a:lnTo>
                  <a:lnTo>
                    <a:pt x="5443" y="318458"/>
                  </a:lnTo>
                  <a:lnTo>
                    <a:pt x="0" y="356147"/>
                  </a:lnTo>
                  <a:lnTo>
                    <a:pt x="5443" y="393829"/>
                  </a:lnTo>
                  <a:lnTo>
                    <a:pt x="20725" y="427280"/>
                  </a:lnTo>
                  <a:lnTo>
                    <a:pt x="44273" y="454919"/>
                  </a:lnTo>
                  <a:lnTo>
                    <a:pt x="98039" y="490781"/>
                  </a:lnTo>
                  <a:lnTo>
                    <a:pt x="116108" y="511689"/>
                  </a:lnTo>
                  <a:lnTo>
                    <a:pt x="127700" y="536669"/>
                  </a:lnTo>
                  <a:lnTo>
                    <a:pt x="131791" y="564504"/>
                  </a:lnTo>
                  <a:lnTo>
                    <a:pt x="131791" y="614047"/>
                  </a:lnTo>
                  <a:lnTo>
                    <a:pt x="139488" y="652261"/>
                  </a:lnTo>
                  <a:lnTo>
                    <a:pt x="160474" y="683474"/>
                  </a:lnTo>
                  <a:lnTo>
                    <a:pt x="191595" y="704522"/>
                  </a:lnTo>
                  <a:lnTo>
                    <a:pt x="229696" y="712241"/>
                  </a:lnTo>
                  <a:lnTo>
                    <a:pt x="263761" y="712241"/>
                  </a:lnTo>
                  <a:lnTo>
                    <a:pt x="308582" y="707674"/>
                  </a:lnTo>
                  <a:lnTo>
                    <a:pt x="350391" y="694583"/>
                  </a:lnTo>
                  <a:lnTo>
                    <a:pt x="388276" y="673889"/>
                  </a:lnTo>
                  <a:lnTo>
                    <a:pt x="421321" y="646509"/>
                  </a:lnTo>
                  <a:lnTo>
                    <a:pt x="448614" y="613362"/>
                  </a:lnTo>
                  <a:lnTo>
                    <a:pt x="469240" y="575367"/>
                  </a:lnTo>
                  <a:lnTo>
                    <a:pt x="482285" y="533442"/>
                  </a:lnTo>
                  <a:lnTo>
                    <a:pt x="486837" y="488506"/>
                  </a:lnTo>
                  <a:lnTo>
                    <a:pt x="486837" y="223729"/>
                  </a:lnTo>
                  <a:lnTo>
                    <a:pt x="482285" y="178793"/>
                  </a:lnTo>
                  <a:lnTo>
                    <a:pt x="469239" y="136869"/>
                  </a:lnTo>
                  <a:lnTo>
                    <a:pt x="448613" y="98875"/>
                  </a:lnTo>
                  <a:lnTo>
                    <a:pt x="421321" y="65729"/>
                  </a:lnTo>
                  <a:lnTo>
                    <a:pt x="388275" y="38350"/>
                  </a:lnTo>
                  <a:lnTo>
                    <a:pt x="350391" y="17657"/>
                  </a:lnTo>
                  <a:lnTo>
                    <a:pt x="308581" y="4567"/>
                  </a:lnTo>
                  <a:lnTo>
                    <a:pt x="263761" y="0"/>
                  </a:lnTo>
                  <a:close/>
                </a:path>
              </a:pathLst>
            </a:custGeom>
            <a:solidFill>
              <a:srgbClr val="2855E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0550645" y="3487327"/>
              <a:ext cx="353695" cy="712470"/>
            </a:xfrm>
            <a:custGeom>
              <a:avLst/>
              <a:gdLst/>
              <a:ahLst/>
              <a:cxnLst/>
              <a:rect l="l" t="t" r="r" b="b"/>
              <a:pathLst>
                <a:path w="353695" h="712470">
                  <a:moveTo>
                    <a:pt x="245400" y="0"/>
                  </a:moveTo>
                  <a:lnTo>
                    <a:pt x="177399" y="4567"/>
                  </a:lnTo>
                  <a:lnTo>
                    <a:pt x="135790" y="17656"/>
                  </a:lnTo>
                  <a:lnTo>
                    <a:pt x="98087" y="38350"/>
                  </a:lnTo>
                  <a:lnTo>
                    <a:pt x="65201" y="65729"/>
                  </a:lnTo>
                  <a:lnTo>
                    <a:pt x="38039" y="98875"/>
                  </a:lnTo>
                  <a:lnTo>
                    <a:pt x="17512" y="136869"/>
                  </a:lnTo>
                  <a:lnTo>
                    <a:pt x="4529" y="178793"/>
                  </a:lnTo>
                  <a:lnTo>
                    <a:pt x="0" y="223728"/>
                  </a:lnTo>
                  <a:lnTo>
                    <a:pt x="0" y="488506"/>
                  </a:lnTo>
                  <a:lnTo>
                    <a:pt x="4530" y="533442"/>
                  </a:lnTo>
                  <a:lnTo>
                    <a:pt x="17513" y="575367"/>
                  </a:lnTo>
                  <a:lnTo>
                    <a:pt x="38040" y="613362"/>
                  </a:lnTo>
                  <a:lnTo>
                    <a:pt x="65201" y="646509"/>
                  </a:lnTo>
                  <a:lnTo>
                    <a:pt x="98088" y="673889"/>
                  </a:lnTo>
                  <a:lnTo>
                    <a:pt x="135791" y="694583"/>
                  </a:lnTo>
                  <a:lnTo>
                    <a:pt x="177400" y="707673"/>
                  </a:lnTo>
                  <a:lnTo>
                    <a:pt x="222006" y="712241"/>
                  </a:lnTo>
                  <a:lnTo>
                    <a:pt x="245401" y="712241"/>
                  </a:lnTo>
                  <a:lnTo>
                    <a:pt x="287416" y="703692"/>
                  </a:lnTo>
                  <a:lnTo>
                    <a:pt x="321727" y="680379"/>
                  </a:lnTo>
                  <a:lnTo>
                    <a:pt x="344861" y="645801"/>
                  </a:lnTo>
                  <a:lnTo>
                    <a:pt x="353344" y="603458"/>
                  </a:lnTo>
                  <a:lnTo>
                    <a:pt x="353344" y="571083"/>
                  </a:lnTo>
                  <a:lnTo>
                    <a:pt x="349386" y="541507"/>
                  </a:lnTo>
                  <a:lnTo>
                    <a:pt x="337982" y="514484"/>
                  </a:lnTo>
                  <a:lnTo>
                    <a:pt x="319830" y="491691"/>
                  </a:lnTo>
                  <a:lnTo>
                    <a:pt x="265795" y="454498"/>
                  </a:lnTo>
                  <a:lnTo>
                    <a:pt x="242587" y="426921"/>
                  </a:lnTo>
                  <a:lnTo>
                    <a:pt x="227540" y="393622"/>
                  </a:lnTo>
                  <a:lnTo>
                    <a:pt x="222183" y="356147"/>
                  </a:lnTo>
                  <a:lnTo>
                    <a:pt x="227540" y="318640"/>
                  </a:lnTo>
                  <a:lnTo>
                    <a:pt x="242587" y="285323"/>
                  </a:lnTo>
                  <a:lnTo>
                    <a:pt x="265795" y="257738"/>
                  </a:lnTo>
                  <a:lnTo>
                    <a:pt x="319829" y="220545"/>
                  </a:lnTo>
                  <a:lnTo>
                    <a:pt x="337981" y="197754"/>
                  </a:lnTo>
                  <a:lnTo>
                    <a:pt x="349386" y="170732"/>
                  </a:lnTo>
                  <a:lnTo>
                    <a:pt x="353343" y="141152"/>
                  </a:lnTo>
                  <a:lnTo>
                    <a:pt x="353343" y="108782"/>
                  </a:lnTo>
                  <a:lnTo>
                    <a:pt x="344860" y="66429"/>
                  </a:lnTo>
                  <a:lnTo>
                    <a:pt x="321727" y="31852"/>
                  </a:lnTo>
                  <a:lnTo>
                    <a:pt x="287416" y="8545"/>
                  </a:lnTo>
                  <a:lnTo>
                    <a:pt x="245400" y="0"/>
                  </a:lnTo>
                  <a:close/>
                </a:path>
              </a:pathLst>
            </a:custGeom>
            <a:solidFill>
              <a:srgbClr val="81A7F1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755775" y="3756278"/>
              <a:ext cx="8646160" cy="944880"/>
            </a:xfrm>
            <a:custGeom>
              <a:avLst/>
              <a:gdLst/>
              <a:ahLst/>
              <a:cxnLst/>
              <a:rect l="l" t="t" r="r" b="b"/>
              <a:pathLst>
                <a:path w="8646160" h="944879">
                  <a:moveTo>
                    <a:pt x="1400429" y="901065"/>
                  </a:moveTo>
                  <a:lnTo>
                    <a:pt x="1394079" y="897890"/>
                  </a:lnTo>
                  <a:lnTo>
                    <a:pt x="1324229" y="862965"/>
                  </a:lnTo>
                  <a:lnTo>
                    <a:pt x="1324229" y="897890"/>
                  </a:lnTo>
                  <a:lnTo>
                    <a:pt x="708406" y="897890"/>
                  </a:lnTo>
                  <a:lnTo>
                    <a:pt x="708406" y="167386"/>
                  </a:lnTo>
                  <a:lnTo>
                    <a:pt x="708406" y="164211"/>
                  </a:lnTo>
                  <a:lnTo>
                    <a:pt x="708406" y="161036"/>
                  </a:lnTo>
                  <a:lnTo>
                    <a:pt x="10033" y="161036"/>
                  </a:lnTo>
                  <a:lnTo>
                    <a:pt x="10033" y="167386"/>
                  </a:lnTo>
                  <a:lnTo>
                    <a:pt x="702056" y="167386"/>
                  </a:lnTo>
                  <a:lnTo>
                    <a:pt x="702056" y="904240"/>
                  </a:lnTo>
                  <a:lnTo>
                    <a:pt x="1324229" y="904240"/>
                  </a:lnTo>
                  <a:lnTo>
                    <a:pt x="1324229" y="939165"/>
                  </a:lnTo>
                  <a:lnTo>
                    <a:pt x="1394079" y="904240"/>
                  </a:lnTo>
                  <a:lnTo>
                    <a:pt x="1400429" y="901065"/>
                  </a:lnTo>
                  <a:close/>
                </a:path>
                <a:path w="8646160" h="944879">
                  <a:moveTo>
                    <a:pt x="1402461" y="38100"/>
                  </a:moveTo>
                  <a:lnTo>
                    <a:pt x="1396111" y="34925"/>
                  </a:lnTo>
                  <a:lnTo>
                    <a:pt x="1326261" y="0"/>
                  </a:lnTo>
                  <a:lnTo>
                    <a:pt x="1326261" y="34925"/>
                  </a:lnTo>
                  <a:lnTo>
                    <a:pt x="0" y="34925"/>
                  </a:lnTo>
                  <a:lnTo>
                    <a:pt x="0" y="41275"/>
                  </a:lnTo>
                  <a:lnTo>
                    <a:pt x="1326261" y="41275"/>
                  </a:lnTo>
                  <a:lnTo>
                    <a:pt x="1326261" y="76200"/>
                  </a:lnTo>
                  <a:lnTo>
                    <a:pt x="1396111" y="41275"/>
                  </a:lnTo>
                  <a:lnTo>
                    <a:pt x="1402461" y="38100"/>
                  </a:lnTo>
                  <a:close/>
                </a:path>
                <a:path w="8646160" h="944879">
                  <a:moveTo>
                    <a:pt x="3948811" y="906526"/>
                  </a:moveTo>
                  <a:lnTo>
                    <a:pt x="3942461" y="903351"/>
                  </a:lnTo>
                  <a:lnTo>
                    <a:pt x="3872611" y="868426"/>
                  </a:lnTo>
                  <a:lnTo>
                    <a:pt x="3872611" y="903351"/>
                  </a:lnTo>
                  <a:lnTo>
                    <a:pt x="2123948" y="903351"/>
                  </a:lnTo>
                  <a:lnTo>
                    <a:pt x="2123948" y="909701"/>
                  </a:lnTo>
                  <a:lnTo>
                    <a:pt x="3872611" y="909701"/>
                  </a:lnTo>
                  <a:lnTo>
                    <a:pt x="3872611" y="944626"/>
                  </a:lnTo>
                  <a:lnTo>
                    <a:pt x="3942461" y="909701"/>
                  </a:lnTo>
                  <a:lnTo>
                    <a:pt x="3948811" y="906526"/>
                  </a:lnTo>
                  <a:close/>
                </a:path>
                <a:path w="8646160" h="944879">
                  <a:moveTo>
                    <a:pt x="3948811" y="38100"/>
                  </a:moveTo>
                  <a:lnTo>
                    <a:pt x="3942461" y="34925"/>
                  </a:lnTo>
                  <a:lnTo>
                    <a:pt x="3872611" y="0"/>
                  </a:lnTo>
                  <a:lnTo>
                    <a:pt x="3872611" y="34925"/>
                  </a:lnTo>
                  <a:lnTo>
                    <a:pt x="2015617" y="34925"/>
                  </a:lnTo>
                  <a:lnTo>
                    <a:pt x="2015617" y="41275"/>
                  </a:lnTo>
                  <a:lnTo>
                    <a:pt x="3872611" y="41275"/>
                  </a:lnTo>
                  <a:lnTo>
                    <a:pt x="3872611" y="76200"/>
                  </a:lnTo>
                  <a:lnTo>
                    <a:pt x="3942461" y="41275"/>
                  </a:lnTo>
                  <a:lnTo>
                    <a:pt x="3948811" y="38100"/>
                  </a:lnTo>
                  <a:close/>
                </a:path>
                <a:path w="8646160" h="944879">
                  <a:moveTo>
                    <a:pt x="6514846" y="906526"/>
                  </a:moveTo>
                  <a:lnTo>
                    <a:pt x="6508496" y="903351"/>
                  </a:lnTo>
                  <a:lnTo>
                    <a:pt x="6438646" y="868426"/>
                  </a:lnTo>
                  <a:lnTo>
                    <a:pt x="6438646" y="903351"/>
                  </a:lnTo>
                  <a:lnTo>
                    <a:pt x="4822317" y="903351"/>
                  </a:lnTo>
                  <a:lnTo>
                    <a:pt x="4822317" y="909701"/>
                  </a:lnTo>
                  <a:lnTo>
                    <a:pt x="6438646" y="909701"/>
                  </a:lnTo>
                  <a:lnTo>
                    <a:pt x="6438646" y="944626"/>
                  </a:lnTo>
                  <a:lnTo>
                    <a:pt x="6508496" y="909701"/>
                  </a:lnTo>
                  <a:lnTo>
                    <a:pt x="6514846" y="906526"/>
                  </a:lnTo>
                  <a:close/>
                </a:path>
                <a:path w="8646160" h="944879">
                  <a:moveTo>
                    <a:pt x="6514846" y="38100"/>
                  </a:moveTo>
                  <a:lnTo>
                    <a:pt x="6508496" y="34925"/>
                  </a:lnTo>
                  <a:lnTo>
                    <a:pt x="6438646" y="0"/>
                  </a:lnTo>
                  <a:lnTo>
                    <a:pt x="6438646" y="34925"/>
                  </a:lnTo>
                  <a:lnTo>
                    <a:pt x="4757293" y="34925"/>
                  </a:lnTo>
                  <a:lnTo>
                    <a:pt x="4757293" y="41275"/>
                  </a:lnTo>
                  <a:lnTo>
                    <a:pt x="6438646" y="41275"/>
                  </a:lnTo>
                  <a:lnTo>
                    <a:pt x="6438646" y="76200"/>
                  </a:lnTo>
                  <a:lnTo>
                    <a:pt x="6508496" y="41275"/>
                  </a:lnTo>
                  <a:lnTo>
                    <a:pt x="6514846" y="38100"/>
                  </a:lnTo>
                  <a:close/>
                </a:path>
                <a:path w="8646160" h="944879">
                  <a:moveTo>
                    <a:pt x="8645779" y="204724"/>
                  </a:moveTo>
                  <a:lnTo>
                    <a:pt x="8639429" y="201549"/>
                  </a:lnTo>
                  <a:lnTo>
                    <a:pt x="8569579" y="166624"/>
                  </a:lnTo>
                  <a:lnTo>
                    <a:pt x="8569579" y="201549"/>
                  </a:lnTo>
                  <a:lnTo>
                    <a:pt x="7895336" y="201549"/>
                  </a:lnTo>
                  <a:lnTo>
                    <a:pt x="7895336" y="897890"/>
                  </a:lnTo>
                  <a:lnTo>
                    <a:pt x="7151370" y="897890"/>
                  </a:lnTo>
                  <a:lnTo>
                    <a:pt x="7151370" y="904240"/>
                  </a:lnTo>
                  <a:lnTo>
                    <a:pt x="7901686" y="904240"/>
                  </a:lnTo>
                  <a:lnTo>
                    <a:pt x="7901686" y="901065"/>
                  </a:lnTo>
                  <a:lnTo>
                    <a:pt x="7901686" y="897890"/>
                  </a:lnTo>
                  <a:lnTo>
                    <a:pt x="7901686" y="207899"/>
                  </a:lnTo>
                  <a:lnTo>
                    <a:pt x="8569579" y="207899"/>
                  </a:lnTo>
                  <a:lnTo>
                    <a:pt x="8569579" y="242824"/>
                  </a:lnTo>
                  <a:lnTo>
                    <a:pt x="8639429" y="207899"/>
                  </a:lnTo>
                  <a:lnTo>
                    <a:pt x="8645779" y="204724"/>
                  </a:lnTo>
                  <a:close/>
                </a:path>
                <a:path w="8646160" h="944879">
                  <a:moveTo>
                    <a:pt x="8645779" y="38100"/>
                  </a:moveTo>
                  <a:lnTo>
                    <a:pt x="8639429" y="34925"/>
                  </a:lnTo>
                  <a:lnTo>
                    <a:pt x="8569579" y="0"/>
                  </a:lnTo>
                  <a:lnTo>
                    <a:pt x="8569579" y="34925"/>
                  </a:lnTo>
                  <a:lnTo>
                    <a:pt x="7235698" y="34925"/>
                  </a:lnTo>
                  <a:lnTo>
                    <a:pt x="7235698" y="41275"/>
                  </a:lnTo>
                  <a:lnTo>
                    <a:pt x="8569579" y="41275"/>
                  </a:lnTo>
                  <a:lnTo>
                    <a:pt x="8569579" y="76200"/>
                  </a:lnTo>
                  <a:lnTo>
                    <a:pt x="8639429" y="41275"/>
                  </a:lnTo>
                  <a:lnTo>
                    <a:pt x="8645779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160221" y="4298061"/>
              <a:ext cx="114935" cy="427355"/>
            </a:xfrm>
            <a:custGeom>
              <a:avLst/>
              <a:gdLst/>
              <a:ahLst/>
              <a:cxnLst/>
              <a:rect l="l" t="t" r="r" b="b"/>
              <a:pathLst>
                <a:path w="114934" h="427354">
                  <a:moveTo>
                    <a:pt x="76200" y="95250"/>
                  </a:moveTo>
                  <a:lnTo>
                    <a:pt x="38100" y="95250"/>
                  </a:lnTo>
                  <a:lnTo>
                    <a:pt x="38100" y="427355"/>
                  </a:lnTo>
                  <a:lnTo>
                    <a:pt x="76200" y="427355"/>
                  </a:lnTo>
                  <a:lnTo>
                    <a:pt x="76200" y="95250"/>
                  </a:lnTo>
                  <a:close/>
                </a:path>
                <a:path w="114934" h="427354">
                  <a:moveTo>
                    <a:pt x="57150" y="0"/>
                  </a:moveTo>
                  <a:lnTo>
                    <a:pt x="0" y="114300"/>
                  </a:lnTo>
                  <a:lnTo>
                    <a:pt x="38100" y="114300"/>
                  </a:lnTo>
                  <a:lnTo>
                    <a:pt x="38100" y="95250"/>
                  </a:lnTo>
                  <a:lnTo>
                    <a:pt x="104817" y="95250"/>
                  </a:lnTo>
                  <a:lnTo>
                    <a:pt x="57150" y="0"/>
                  </a:lnTo>
                  <a:close/>
                </a:path>
                <a:path w="114934" h="427354">
                  <a:moveTo>
                    <a:pt x="104817" y="95250"/>
                  </a:moveTo>
                  <a:lnTo>
                    <a:pt x="76200" y="95250"/>
                  </a:lnTo>
                  <a:lnTo>
                    <a:pt x="76200" y="114300"/>
                  </a:lnTo>
                  <a:lnTo>
                    <a:pt x="114350" y="114300"/>
                  </a:lnTo>
                  <a:lnTo>
                    <a:pt x="104817" y="9525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0505820" y="4307586"/>
              <a:ext cx="286385" cy="479425"/>
            </a:xfrm>
            <a:custGeom>
              <a:avLst/>
              <a:gdLst/>
              <a:ahLst/>
              <a:cxnLst/>
              <a:rect l="l" t="t" r="r" b="b"/>
              <a:pathLst>
                <a:path w="286384" h="479425">
                  <a:moveTo>
                    <a:pt x="7365" y="351536"/>
                  </a:moveTo>
                  <a:lnTo>
                    <a:pt x="0" y="479170"/>
                  </a:lnTo>
                  <a:lnTo>
                    <a:pt x="106425" y="408431"/>
                  </a:lnTo>
                  <a:lnTo>
                    <a:pt x="102224" y="406019"/>
                  </a:lnTo>
                  <a:lnTo>
                    <a:pt x="63880" y="406019"/>
                  </a:lnTo>
                  <a:lnTo>
                    <a:pt x="30860" y="387095"/>
                  </a:lnTo>
                  <a:lnTo>
                    <a:pt x="40392" y="370504"/>
                  </a:lnTo>
                  <a:lnTo>
                    <a:pt x="7365" y="351536"/>
                  </a:lnTo>
                  <a:close/>
                </a:path>
                <a:path w="286384" h="479425">
                  <a:moveTo>
                    <a:pt x="40392" y="370504"/>
                  </a:moveTo>
                  <a:lnTo>
                    <a:pt x="30860" y="387095"/>
                  </a:lnTo>
                  <a:lnTo>
                    <a:pt x="63880" y="406019"/>
                  </a:lnTo>
                  <a:lnTo>
                    <a:pt x="73393" y="389459"/>
                  </a:lnTo>
                  <a:lnTo>
                    <a:pt x="40392" y="370504"/>
                  </a:lnTo>
                  <a:close/>
                </a:path>
                <a:path w="286384" h="479425">
                  <a:moveTo>
                    <a:pt x="73393" y="389459"/>
                  </a:moveTo>
                  <a:lnTo>
                    <a:pt x="63880" y="406019"/>
                  </a:lnTo>
                  <a:lnTo>
                    <a:pt x="102224" y="406019"/>
                  </a:lnTo>
                  <a:lnTo>
                    <a:pt x="73393" y="389459"/>
                  </a:lnTo>
                  <a:close/>
                </a:path>
                <a:path w="286384" h="479425">
                  <a:moveTo>
                    <a:pt x="253237" y="0"/>
                  </a:moveTo>
                  <a:lnTo>
                    <a:pt x="40392" y="370504"/>
                  </a:lnTo>
                  <a:lnTo>
                    <a:pt x="73393" y="389459"/>
                  </a:lnTo>
                  <a:lnTo>
                    <a:pt x="286257" y="18922"/>
                  </a:lnTo>
                  <a:lnTo>
                    <a:pt x="253237" y="0"/>
                  </a:lnTo>
                  <a:close/>
                </a:path>
              </a:pathLst>
            </a:custGeom>
            <a:solidFill>
              <a:srgbClr val="3399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0909172" y="4297933"/>
              <a:ext cx="363220" cy="488950"/>
            </a:xfrm>
            <a:custGeom>
              <a:avLst/>
              <a:gdLst/>
              <a:ahLst/>
              <a:cxnLst/>
              <a:rect l="l" t="t" r="r" b="b"/>
              <a:pathLst>
                <a:path w="363220" h="488950">
                  <a:moveTo>
                    <a:pt x="280477" y="407601"/>
                  </a:moveTo>
                  <a:lnTo>
                    <a:pt x="249681" y="430022"/>
                  </a:lnTo>
                  <a:lnTo>
                    <a:pt x="363093" y="488823"/>
                  </a:lnTo>
                  <a:lnTo>
                    <a:pt x="352161" y="423037"/>
                  </a:lnTo>
                  <a:lnTo>
                    <a:pt x="291719" y="423037"/>
                  </a:lnTo>
                  <a:lnTo>
                    <a:pt x="280477" y="407601"/>
                  </a:lnTo>
                  <a:close/>
                </a:path>
                <a:path w="363220" h="488950">
                  <a:moveTo>
                    <a:pt x="311264" y="385188"/>
                  </a:moveTo>
                  <a:lnTo>
                    <a:pt x="280477" y="407601"/>
                  </a:lnTo>
                  <a:lnTo>
                    <a:pt x="291719" y="423037"/>
                  </a:lnTo>
                  <a:lnTo>
                    <a:pt x="322452" y="400558"/>
                  </a:lnTo>
                  <a:lnTo>
                    <a:pt x="311264" y="385188"/>
                  </a:lnTo>
                  <a:close/>
                </a:path>
                <a:path w="363220" h="488950">
                  <a:moveTo>
                    <a:pt x="342137" y="362712"/>
                  </a:moveTo>
                  <a:lnTo>
                    <a:pt x="311264" y="385188"/>
                  </a:lnTo>
                  <a:lnTo>
                    <a:pt x="322452" y="400558"/>
                  </a:lnTo>
                  <a:lnTo>
                    <a:pt x="291719" y="423037"/>
                  </a:lnTo>
                  <a:lnTo>
                    <a:pt x="352161" y="423037"/>
                  </a:lnTo>
                  <a:lnTo>
                    <a:pt x="342137" y="362712"/>
                  </a:lnTo>
                  <a:close/>
                </a:path>
                <a:path w="363220" h="488950">
                  <a:moveTo>
                    <a:pt x="30860" y="0"/>
                  </a:moveTo>
                  <a:lnTo>
                    <a:pt x="0" y="22479"/>
                  </a:lnTo>
                  <a:lnTo>
                    <a:pt x="280477" y="407601"/>
                  </a:lnTo>
                  <a:lnTo>
                    <a:pt x="311264" y="385188"/>
                  </a:lnTo>
                  <a:lnTo>
                    <a:pt x="3086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694993" y="4814888"/>
            <a:ext cx="159068" cy="26257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1575" b="1" kern="0" spc="-503" dirty="0">
                <a:solidFill>
                  <a:srgbClr val="81A7F1"/>
                </a:solidFill>
                <a:latin typeface="Verdana"/>
                <a:cs typeface="Verdana"/>
              </a:rPr>
              <a:t>+</a:t>
            </a:r>
            <a:endParaRPr sz="1575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79129" y="4808601"/>
            <a:ext cx="713423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b="1" kern="0" spc="-15" dirty="0">
                <a:solidFill>
                  <a:srgbClr val="2855E8"/>
                </a:solidFill>
                <a:latin typeface="Verdana"/>
                <a:cs typeface="Verdana"/>
              </a:rPr>
              <a:t>WATER</a:t>
            </a:r>
            <a:endParaRPr sz="135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76960" y="5105780"/>
            <a:ext cx="911543" cy="119063"/>
          </a:xfrm>
          <a:custGeom>
            <a:avLst/>
            <a:gdLst/>
            <a:ahLst/>
            <a:cxnLst/>
            <a:rect l="l" t="t" r="r" b="b"/>
            <a:pathLst>
              <a:path w="607694" h="79375">
                <a:moveTo>
                  <a:pt x="184912" y="79248"/>
                </a:moveTo>
                <a:lnTo>
                  <a:pt x="0" y="0"/>
                </a:lnTo>
              </a:path>
              <a:path w="607694" h="79375">
                <a:moveTo>
                  <a:pt x="470636" y="79248"/>
                </a:moveTo>
                <a:lnTo>
                  <a:pt x="60741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33145" y="7168133"/>
            <a:ext cx="528638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b="1" kern="0" spc="-30" dirty="0">
                <a:solidFill>
                  <a:srgbClr val="EC7C30"/>
                </a:solidFill>
                <a:latin typeface="Verdana"/>
                <a:cs typeface="Verdana"/>
              </a:rPr>
              <a:t>HEAT</a:t>
            </a:r>
            <a:endParaRPr sz="135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235046" y="7168133"/>
            <a:ext cx="883920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b="1" kern="0" spc="-60" dirty="0">
                <a:solidFill>
                  <a:srgbClr val="3399FF"/>
                </a:solidFill>
                <a:latin typeface="Verdana"/>
                <a:cs typeface="Verdana"/>
              </a:rPr>
              <a:t>COOLING</a:t>
            </a:r>
            <a:endParaRPr sz="135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536161" y="7168133"/>
            <a:ext cx="856298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b="1" kern="0" spc="-75" dirty="0">
                <a:solidFill>
                  <a:srgbClr val="EC7C30"/>
                </a:solidFill>
                <a:latin typeface="Verdana"/>
                <a:cs typeface="Verdana"/>
              </a:rPr>
              <a:t>HEATING</a:t>
            </a:r>
            <a:endParaRPr sz="135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75" dirty="0"/>
              <a:pPr marL="95250" defTabSz="1371600">
                <a:lnSpc>
                  <a:spcPts val="1860"/>
                </a:lnSpc>
              </a:pPr>
              <a:t>21</a:t>
            </a:fld>
            <a:endParaRPr kern="0" spc="-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MHC</a:t>
            </a:r>
            <a:r>
              <a:rPr spc="-113" dirty="0"/>
              <a:t> </a:t>
            </a:r>
            <a:r>
              <a:rPr dirty="0"/>
              <a:t>Innovation</a:t>
            </a:r>
            <a:r>
              <a:rPr spc="-90" dirty="0"/>
              <a:t> </a:t>
            </a:r>
            <a:r>
              <a:rPr dirty="0"/>
              <a:t>Fund</a:t>
            </a:r>
            <a:r>
              <a:rPr spc="-113" dirty="0"/>
              <a:t> </a:t>
            </a:r>
            <a:r>
              <a:rPr spc="-15" dirty="0"/>
              <a:t>project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54913" y="1124712"/>
            <a:ext cx="17301210" cy="7816215"/>
            <a:chOff x="303275" y="749808"/>
            <a:chExt cx="11534140" cy="52108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275" y="749808"/>
              <a:ext cx="3663696" cy="51252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945" y="776528"/>
              <a:ext cx="3560699" cy="50234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68183" y="749808"/>
              <a:ext cx="707148" cy="52105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594599" y="776528"/>
              <a:ext cx="605790" cy="5107940"/>
            </a:xfrm>
            <a:custGeom>
              <a:avLst/>
              <a:gdLst/>
              <a:ahLst/>
              <a:cxnLst/>
              <a:rect l="l" t="t" r="r" b="b"/>
              <a:pathLst>
                <a:path w="605790" h="5107940">
                  <a:moveTo>
                    <a:pt x="605180" y="0"/>
                  </a:moveTo>
                  <a:lnTo>
                    <a:pt x="0" y="0"/>
                  </a:lnTo>
                  <a:lnTo>
                    <a:pt x="0" y="5107686"/>
                  </a:lnTo>
                  <a:lnTo>
                    <a:pt x="605180" y="5107686"/>
                  </a:lnTo>
                  <a:lnTo>
                    <a:pt x="605180" y="0"/>
                  </a:lnTo>
                  <a:close/>
                </a:path>
              </a:pathLst>
            </a:custGeom>
            <a:solidFill>
              <a:srgbClr val="007574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73211" y="749808"/>
              <a:ext cx="3663696" cy="52105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9755" y="776528"/>
              <a:ext cx="3560699" cy="51076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0508" y="2266188"/>
              <a:ext cx="5743956" cy="28224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6321" y="2302129"/>
              <a:ext cx="5623433" cy="270192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71496" y="2297302"/>
              <a:ext cx="5633085" cy="2711450"/>
            </a:xfrm>
            <a:custGeom>
              <a:avLst/>
              <a:gdLst/>
              <a:ahLst/>
              <a:cxnLst/>
              <a:rect l="l" t="t" r="r" b="b"/>
              <a:pathLst>
                <a:path w="5633084" h="2711450">
                  <a:moveTo>
                    <a:pt x="0" y="2711450"/>
                  </a:moveTo>
                  <a:lnTo>
                    <a:pt x="5632958" y="2711450"/>
                  </a:lnTo>
                  <a:lnTo>
                    <a:pt x="5632958" y="0"/>
                  </a:lnTo>
                  <a:lnTo>
                    <a:pt x="0" y="0"/>
                  </a:lnTo>
                  <a:lnTo>
                    <a:pt x="0" y="27114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447751" y="9675419"/>
            <a:ext cx="865823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kern="0" spc="-15" dirty="0">
                <a:solidFill>
                  <a:srgbClr val="095CFF"/>
                </a:solidFill>
                <a:latin typeface="Calibri"/>
                <a:cs typeface="Calibri"/>
              </a:rPr>
              <a:t>01/10/2026</a:t>
            </a:r>
            <a:endParaRPr sz="13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6999" y="9675419"/>
            <a:ext cx="2644140" cy="22698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1350" kern="0" dirty="0">
                <a:solidFill>
                  <a:srgbClr val="095CFF"/>
                </a:solidFill>
                <a:latin typeface="Calibri"/>
                <a:cs typeface="Calibri"/>
              </a:rPr>
              <a:t>Water</a:t>
            </a:r>
            <a:r>
              <a:rPr sz="1350" kern="0" spc="-60" dirty="0">
                <a:solidFill>
                  <a:srgbClr val="095CFF"/>
                </a:solidFill>
                <a:latin typeface="Calibri"/>
                <a:cs typeface="Calibri"/>
              </a:rPr>
              <a:t> </a:t>
            </a:r>
            <a:r>
              <a:rPr sz="1350" kern="0" dirty="0">
                <a:solidFill>
                  <a:srgbClr val="095CFF"/>
                </a:solidFill>
                <a:latin typeface="Calibri"/>
                <a:cs typeface="Calibri"/>
              </a:rPr>
              <a:t>Horizon</a:t>
            </a:r>
            <a:r>
              <a:rPr sz="1350" kern="0" spc="-68" dirty="0">
                <a:solidFill>
                  <a:srgbClr val="095CFF"/>
                </a:solidFill>
                <a:latin typeface="Calibri"/>
                <a:cs typeface="Calibri"/>
              </a:rPr>
              <a:t> </a:t>
            </a:r>
            <a:r>
              <a:rPr sz="1350" kern="0" dirty="0">
                <a:solidFill>
                  <a:srgbClr val="095CFF"/>
                </a:solidFill>
                <a:latin typeface="Calibri"/>
                <a:cs typeface="Calibri"/>
              </a:rPr>
              <a:t>Présentation</a:t>
            </a:r>
            <a:r>
              <a:rPr sz="1350" kern="0" spc="-23" dirty="0">
                <a:solidFill>
                  <a:srgbClr val="095CFF"/>
                </a:solidFill>
                <a:latin typeface="Calibri"/>
                <a:cs typeface="Calibri"/>
              </a:rPr>
              <a:t> </a:t>
            </a:r>
            <a:r>
              <a:rPr sz="1350" kern="0" spc="-15" dirty="0">
                <a:solidFill>
                  <a:srgbClr val="095CFF"/>
                </a:solidFill>
                <a:latin typeface="Calibri"/>
                <a:cs typeface="Calibri"/>
              </a:rPr>
              <a:t>Officielle</a:t>
            </a:r>
            <a:endParaRPr sz="13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93457" y="9070851"/>
            <a:ext cx="7197471" cy="113278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183184" y="9106662"/>
            <a:ext cx="6791325" cy="75790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algn="just" defTabSz="1371600">
              <a:spcBef>
                <a:spcPts val="150"/>
              </a:spcBef>
            </a:pP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Funded</a:t>
            </a:r>
            <a:r>
              <a:rPr sz="1200" i="1" kern="0" spc="15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by</a:t>
            </a:r>
            <a:r>
              <a:rPr sz="1200" i="1" kern="0" spc="1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the</a:t>
            </a:r>
            <a:r>
              <a:rPr sz="1200" i="1" kern="0" spc="15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European</a:t>
            </a:r>
            <a:r>
              <a:rPr sz="1200" i="1" kern="0" spc="1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Union.</a:t>
            </a:r>
            <a:r>
              <a:rPr sz="1200" i="1" kern="0" spc="1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Views</a:t>
            </a:r>
            <a:r>
              <a:rPr sz="1200" i="1" kern="0" spc="1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and</a:t>
            </a:r>
            <a:r>
              <a:rPr sz="1200" i="1" kern="0" spc="1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opinions</a:t>
            </a:r>
            <a:r>
              <a:rPr sz="1200" i="1" kern="0" spc="1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expressed</a:t>
            </a:r>
            <a:r>
              <a:rPr sz="1200" i="1" kern="0" spc="1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are</a:t>
            </a:r>
            <a:r>
              <a:rPr sz="1200" i="1" kern="0" spc="15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however</a:t>
            </a:r>
            <a:r>
              <a:rPr sz="1200" i="1" kern="0" spc="18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those</a:t>
            </a:r>
            <a:r>
              <a:rPr sz="1200" i="1" kern="0" spc="15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38" dirty="0">
                <a:solidFill>
                  <a:srgbClr val="3A3838"/>
                </a:solidFill>
                <a:latin typeface="Verdana"/>
                <a:cs typeface="Verdana"/>
              </a:rPr>
              <a:t>of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the</a:t>
            </a:r>
            <a:r>
              <a:rPr sz="1200" i="1" kern="0" spc="113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author(s)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only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and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do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not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necessarily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reflect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those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of</a:t>
            </a:r>
            <a:r>
              <a:rPr sz="1200" i="1" kern="0" spc="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the</a:t>
            </a:r>
            <a:r>
              <a:rPr sz="1200" i="1" kern="0" spc="113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European</a:t>
            </a:r>
            <a:r>
              <a:rPr sz="1200" i="1" kern="0" spc="127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Union</a:t>
            </a:r>
            <a:r>
              <a:rPr sz="1200" i="1" kern="0" spc="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or</a:t>
            </a:r>
            <a:r>
              <a:rPr sz="1200" i="1" kern="0" spc="13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38" dirty="0">
                <a:solidFill>
                  <a:srgbClr val="3A3838"/>
                </a:solidFill>
                <a:latin typeface="Verdana"/>
                <a:cs typeface="Verdana"/>
              </a:rPr>
              <a:t>the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European</a:t>
            </a:r>
            <a:r>
              <a:rPr sz="1200" i="1" kern="0" spc="9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Climate,</a:t>
            </a:r>
            <a:r>
              <a:rPr sz="1200" i="1" kern="0" spc="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Infrastructure</a:t>
            </a:r>
            <a:r>
              <a:rPr sz="1200" i="1" kern="0" spc="113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and</a:t>
            </a:r>
            <a:r>
              <a:rPr sz="1200" i="1" kern="0" spc="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Environment</a:t>
            </a:r>
            <a:r>
              <a:rPr sz="1200" i="1" kern="0" spc="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Executive</a:t>
            </a:r>
            <a:r>
              <a:rPr sz="1200" i="1" kern="0" spc="9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Agency</a:t>
            </a:r>
            <a:r>
              <a:rPr sz="1200" i="1" kern="0" spc="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60" dirty="0">
                <a:solidFill>
                  <a:srgbClr val="3A3838"/>
                </a:solidFill>
                <a:latin typeface="Verdana"/>
                <a:cs typeface="Verdana"/>
              </a:rPr>
              <a:t>(CINEA).</a:t>
            </a:r>
            <a:r>
              <a:rPr sz="1200" i="1" kern="0" spc="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15" dirty="0">
                <a:solidFill>
                  <a:srgbClr val="3A3838"/>
                </a:solidFill>
                <a:latin typeface="Verdana"/>
                <a:cs typeface="Verdana"/>
              </a:rPr>
              <a:t>Neither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the</a:t>
            </a:r>
            <a:r>
              <a:rPr sz="1200" i="1" kern="0" spc="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European</a:t>
            </a:r>
            <a:r>
              <a:rPr sz="1200" i="1" kern="0" spc="-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Union</a:t>
            </a:r>
            <a:r>
              <a:rPr sz="1200" i="1" kern="0" spc="-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nor</a:t>
            </a:r>
            <a:r>
              <a:rPr sz="1200" i="1" kern="0" spc="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the</a:t>
            </a:r>
            <a:r>
              <a:rPr sz="1200" i="1" kern="0" spc="23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granting authority</a:t>
            </a:r>
            <a:r>
              <a:rPr sz="1200" i="1" kern="0" spc="-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can</a:t>
            </a:r>
            <a:r>
              <a:rPr sz="1200" i="1" kern="0" spc="-8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be</a:t>
            </a:r>
            <a:r>
              <a:rPr sz="1200" i="1" kern="0" spc="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held</a:t>
            </a:r>
            <a:r>
              <a:rPr sz="1200" i="1" kern="0" spc="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dirty="0">
                <a:solidFill>
                  <a:srgbClr val="3A3838"/>
                </a:solidFill>
                <a:latin typeface="Verdana"/>
                <a:cs typeface="Verdana"/>
              </a:rPr>
              <a:t>responsible</a:t>
            </a:r>
            <a:r>
              <a:rPr sz="1200" i="1" kern="0" spc="-3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15" dirty="0">
                <a:solidFill>
                  <a:srgbClr val="3A3838"/>
                </a:solidFill>
                <a:latin typeface="Verdana"/>
                <a:cs typeface="Verdana"/>
              </a:rPr>
              <a:t>for</a:t>
            </a:r>
            <a:r>
              <a:rPr sz="1200" i="1" kern="0" spc="1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i="1" kern="0" spc="-15" dirty="0">
                <a:solidFill>
                  <a:srgbClr val="3A3838"/>
                </a:solidFill>
                <a:latin typeface="Verdana"/>
                <a:cs typeface="Verdana"/>
              </a:rPr>
              <a:t>them.</a:t>
            </a:r>
            <a:endParaRPr sz="12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05795" y="9638843"/>
            <a:ext cx="15430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75" dirty="0">
                <a:solidFill>
                  <a:srgbClr val="095CFF"/>
                </a:solidFill>
                <a:latin typeface="Calibri"/>
                <a:cs typeface="Calibri"/>
              </a:rPr>
              <a:t>5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18" name="object 18" descr="Une image contenant texte, capture d’écran, Police, Bleu électrique  Le contenu généré par l’IA peut être incorrect.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091095" y="9203245"/>
            <a:ext cx="3934586" cy="75409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Complete</a:t>
            </a:r>
            <a:r>
              <a:rPr spc="-180" dirty="0"/>
              <a:t> </a:t>
            </a:r>
            <a:r>
              <a:rPr spc="-15" dirty="0"/>
              <a:t>system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67761" y="1337309"/>
            <a:ext cx="11910060" cy="8023860"/>
            <a:chOff x="1778507" y="891539"/>
            <a:chExt cx="7940040" cy="5349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8507" y="891539"/>
              <a:ext cx="7940040" cy="53492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5685" y="917346"/>
              <a:ext cx="7837804" cy="524814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8037386" y="1812588"/>
            <a:ext cx="2213610" cy="554355"/>
          </a:xfrm>
          <a:custGeom>
            <a:avLst/>
            <a:gdLst/>
            <a:ahLst/>
            <a:cxnLst/>
            <a:rect l="l" t="t" r="r" b="b"/>
            <a:pathLst>
              <a:path w="1475740" h="369569">
                <a:moveTo>
                  <a:pt x="1475486" y="0"/>
                </a:moveTo>
                <a:lnTo>
                  <a:pt x="0" y="0"/>
                </a:lnTo>
                <a:lnTo>
                  <a:pt x="0" y="369328"/>
                </a:lnTo>
                <a:lnTo>
                  <a:pt x="1475486" y="369328"/>
                </a:lnTo>
                <a:lnTo>
                  <a:pt x="1475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56639" y="1839848"/>
            <a:ext cx="195929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Storage</a:t>
            </a:r>
            <a:r>
              <a:rPr sz="2700" b="1" kern="0" spc="-9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tanks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4357" y="3700062"/>
            <a:ext cx="2586038" cy="462627"/>
          </a:xfrm>
          <a:prstGeom prst="rect">
            <a:avLst/>
          </a:prstGeom>
          <a:solidFill>
            <a:srgbClr val="40ADFD"/>
          </a:solidFill>
        </p:spPr>
        <p:txBody>
          <a:bodyPr vert="horz" wrap="square" lIns="0" tIns="46673" rIns="0" bIns="0" rtlCol="0">
            <a:spAutoFit/>
          </a:bodyPr>
          <a:lstStyle/>
          <a:p>
            <a:pPr marL="137160" defTabSz="1371600">
              <a:spcBef>
                <a:spcPts val="368"/>
              </a:spcBef>
            </a:pPr>
            <a:r>
              <a:rPr sz="2700" b="1" kern="0" dirty="0">
                <a:solidFill>
                  <a:srgbClr val="FFFFFF"/>
                </a:solidFill>
                <a:latin typeface="Calibri"/>
                <a:cs typeface="Calibri"/>
              </a:rPr>
              <a:t>Discharging</a:t>
            </a:r>
            <a:r>
              <a:rPr sz="2700" b="1" kern="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30434" y="3700062"/>
            <a:ext cx="2185035" cy="462627"/>
          </a:xfrm>
          <a:prstGeom prst="rect">
            <a:avLst/>
          </a:prstGeom>
          <a:solidFill>
            <a:srgbClr val="172462"/>
          </a:solidFill>
        </p:spPr>
        <p:txBody>
          <a:bodyPr vert="horz" wrap="square" lIns="0" tIns="46673" rIns="0" bIns="0" rtlCol="0">
            <a:spAutoFit/>
          </a:bodyPr>
          <a:lstStyle/>
          <a:p>
            <a:pPr marL="138113" defTabSz="1371600">
              <a:spcBef>
                <a:spcPts val="368"/>
              </a:spcBef>
            </a:pPr>
            <a:r>
              <a:rPr sz="2700" b="1" kern="0" dirty="0">
                <a:solidFill>
                  <a:srgbClr val="FFFFFF"/>
                </a:solidFill>
                <a:latin typeface="Calibri"/>
                <a:cs typeface="Calibri"/>
              </a:rPr>
              <a:t>Charging</a:t>
            </a:r>
            <a:r>
              <a:rPr sz="2700" b="1" kern="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2826" y="7920437"/>
            <a:ext cx="1782128" cy="463588"/>
          </a:xfrm>
          <a:prstGeom prst="rect">
            <a:avLst/>
          </a:prstGeom>
          <a:solidFill>
            <a:srgbClr val="73C1CF"/>
          </a:solidFill>
        </p:spPr>
        <p:txBody>
          <a:bodyPr vert="horz" wrap="square" lIns="0" tIns="47625" rIns="0" bIns="0" rtlCol="0">
            <a:spAutoFit/>
          </a:bodyPr>
          <a:lstStyle/>
          <a:p>
            <a:pPr marL="137160" defTabSz="1371600">
              <a:spcBef>
                <a:spcPts val="375"/>
              </a:spcBef>
            </a:pPr>
            <a:r>
              <a:rPr sz="2700" b="1" kern="0" spc="-53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700" b="1" kern="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FFFFFF"/>
                </a:solidFill>
                <a:latin typeface="Calibri"/>
                <a:cs typeface="Calibri"/>
              </a:rPr>
              <a:t>bench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63253" y="1333120"/>
            <a:ext cx="11203305" cy="7958138"/>
            <a:chOff x="2108835" y="888746"/>
            <a:chExt cx="7468870" cy="5305425"/>
          </a:xfrm>
        </p:grpSpPr>
        <p:sp>
          <p:nvSpPr>
            <p:cNvPr id="12" name="object 12"/>
            <p:cNvSpPr/>
            <p:nvPr/>
          </p:nvSpPr>
          <p:spPr>
            <a:xfrm>
              <a:off x="2137410" y="2002409"/>
              <a:ext cx="3627120" cy="2762250"/>
            </a:xfrm>
            <a:custGeom>
              <a:avLst/>
              <a:gdLst/>
              <a:ahLst/>
              <a:cxnLst/>
              <a:rect l="l" t="t" r="r" b="b"/>
              <a:pathLst>
                <a:path w="3627120" h="2762250">
                  <a:moveTo>
                    <a:pt x="0" y="460375"/>
                  </a:moveTo>
                  <a:lnTo>
                    <a:pt x="2376" y="413305"/>
                  </a:lnTo>
                  <a:lnTo>
                    <a:pt x="9353" y="367594"/>
                  </a:lnTo>
                  <a:lnTo>
                    <a:pt x="20697" y="323475"/>
                  </a:lnTo>
                  <a:lnTo>
                    <a:pt x="36179" y="281178"/>
                  </a:lnTo>
                  <a:lnTo>
                    <a:pt x="55565" y="240934"/>
                  </a:lnTo>
                  <a:lnTo>
                    <a:pt x="78625" y="202976"/>
                  </a:lnTo>
                  <a:lnTo>
                    <a:pt x="105128" y="167535"/>
                  </a:lnTo>
                  <a:lnTo>
                    <a:pt x="134842" y="134842"/>
                  </a:lnTo>
                  <a:lnTo>
                    <a:pt x="167535" y="105128"/>
                  </a:lnTo>
                  <a:lnTo>
                    <a:pt x="202976" y="78625"/>
                  </a:lnTo>
                  <a:lnTo>
                    <a:pt x="240934" y="55565"/>
                  </a:lnTo>
                  <a:lnTo>
                    <a:pt x="281177" y="36179"/>
                  </a:lnTo>
                  <a:lnTo>
                    <a:pt x="323475" y="20697"/>
                  </a:lnTo>
                  <a:lnTo>
                    <a:pt x="367594" y="9353"/>
                  </a:lnTo>
                  <a:lnTo>
                    <a:pt x="413305" y="2376"/>
                  </a:lnTo>
                  <a:lnTo>
                    <a:pt x="460375" y="0"/>
                  </a:lnTo>
                  <a:lnTo>
                    <a:pt x="3166491" y="0"/>
                  </a:lnTo>
                  <a:lnTo>
                    <a:pt x="3213538" y="2376"/>
                  </a:lnTo>
                  <a:lnTo>
                    <a:pt x="3259229" y="9353"/>
                  </a:lnTo>
                  <a:lnTo>
                    <a:pt x="3303332" y="20697"/>
                  </a:lnTo>
                  <a:lnTo>
                    <a:pt x="3345614" y="36179"/>
                  </a:lnTo>
                  <a:lnTo>
                    <a:pt x="3385845" y="55565"/>
                  </a:lnTo>
                  <a:lnTo>
                    <a:pt x="3423793" y="78625"/>
                  </a:lnTo>
                  <a:lnTo>
                    <a:pt x="3459226" y="105128"/>
                  </a:lnTo>
                  <a:lnTo>
                    <a:pt x="3491912" y="134842"/>
                  </a:lnTo>
                  <a:lnTo>
                    <a:pt x="3521621" y="167535"/>
                  </a:lnTo>
                  <a:lnTo>
                    <a:pt x="3548119" y="202976"/>
                  </a:lnTo>
                  <a:lnTo>
                    <a:pt x="3571177" y="240934"/>
                  </a:lnTo>
                  <a:lnTo>
                    <a:pt x="3590561" y="281177"/>
                  </a:lnTo>
                  <a:lnTo>
                    <a:pt x="3606041" y="323475"/>
                  </a:lnTo>
                  <a:lnTo>
                    <a:pt x="3617385" y="367594"/>
                  </a:lnTo>
                  <a:lnTo>
                    <a:pt x="3624362" y="413305"/>
                  </a:lnTo>
                  <a:lnTo>
                    <a:pt x="3626739" y="460375"/>
                  </a:lnTo>
                  <a:lnTo>
                    <a:pt x="3626739" y="2301621"/>
                  </a:lnTo>
                  <a:lnTo>
                    <a:pt x="3624362" y="2348690"/>
                  </a:lnTo>
                  <a:lnTo>
                    <a:pt x="3617385" y="2394401"/>
                  </a:lnTo>
                  <a:lnTo>
                    <a:pt x="3606041" y="2438520"/>
                  </a:lnTo>
                  <a:lnTo>
                    <a:pt x="3590561" y="2480818"/>
                  </a:lnTo>
                  <a:lnTo>
                    <a:pt x="3571177" y="2521061"/>
                  </a:lnTo>
                  <a:lnTo>
                    <a:pt x="3548119" y="2559019"/>
                  </a:lnTo>
                  <a:lnTo>
                    <a:pt x="3521621" y="2594460"/>
                  </a:lnTo>
                  <a:lnTo>
                    <a:pt x="3491912" y="2627153"/>
                  </a:lnTo>
                  <a:lnTo>
                    <a:pt x="3459226" y="2656867"/>
                  </a:lnTo>
                  <a:lnTo>
                    <a:pt x="3423793" y="2683370"/>
                  </a:lnTo>
                  <a:lnTo>
                    <a:pt x="3385845" y="2706430"/>
                  </a:lnTo>
                  <a:lnTo>
                    <a:pt x="3345614" y="2725816"/>
                  </a:lnTo>
                  <a:lnTo>
                    <a:pt x="3303332" y="2741298"/>
                  </a:lnTo>
                  <a:lnTo>
                    <a:pt x="3259229" y="2752642"/>
                  </a:lnTo>
                  <a:lnTo>
                    <a:pt x="3213538" y="2759619"/>
                  </a:lnTo>
                  <a:lnTo>
                    <a:pt x="3166491" y="2761996"/>
                  </a:lnTo>
                  <a:lnTo>
                    <a:pt x="460375" y="2761996"/>
                  </a:lnTo>
                  <a:lnTo>
                    <a:pt x="413305" y="2759619"/>
                  </a:lnTo>
                  <a:lnTo>
                    <a:pt x="367594" y="2752642"/>
                  </a:lnTo>
                  <a:lnTo>
                    <a:pt x="323475" y="2741298"/>
                  </a:lnTo>
                  <a:lnTo>
                    <a:pt x="281177" y="2725816"/>
                  </a:lnTo>
                  <a:lnTo>
                    <a:pt x="240934" y="2706430"/>
                  </a:lnTo>
                  <a:lnTo>
                    <a:pt x="202976" y="2683370"/>
                  </a:lnTo>
                  <a:lnTo>
                    <a:pt x="167535" y="2656867"/>
                  </a:lnTo>
                  <a:lnTo>
                    <a:pt x="134842" y="2627153"/>
                  </a:lnTo>
                  <a:lnTo>
                    <a:pt x="105128" y="2594460"/>
                  </a:lnTo>
                  <a:lnTo>
                    <a:pt x="78625" y="2559019"/>
                  </a:lnTo>
                  <a:lnTo>
                    <a:pt x="55565" y="2521061"/>
                  </a:lnTo>
                  <a:lnTo>
                    <a:pt x="36179" y="2480818"/>
                  </a:lnTo>
                  <a:lnTo>
                    <a:pt x="20697" y="2438520"/>
                  </a:lnTo>
                  <a:lnTo>
                    <a:pt x="9353" y="2394401"/>
                  </a:lnTo>
                  <a:lnTo>
                    <a:pt x="2376" y="2348690"/>
                  </a:lnTo>
                  <a:lnTo>
                    <a:pt x="0" y="2301621"/>
                  </a:lnTo>
                  <a:lnTo>
                    <a:pt x="0" y="460375"/>
                  </a:lnTo>
                  <a:close/>
                </a:path>
              </a:pathLst>
            </a:custGeom>
            <a:ln w="57150">
              <a:solidFill>
                <a:srgbClr val="40ADF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715512" y="5001641"/>
              <a:ext cx="5220335" cy="1163955"/>
            </a:xfrm>
            <a:custGeom>
              <a:avLst/>
              <a:gdLst/>
              <a:ahLst/>
              <a:cxnLst/>
              <a:rect l="l" t="t" r="r" b="b"/>
              <a:pathLst>
                <a:path w="5220334" h="1163954">
                  <a:moveTo>
                    <a:pt x="0" y="193928"/>
                  </a:moveTo>
                  <a:lnTo>
                    <a:pt x="5124" y="149476"/>
                  </a:lnTo>
                  <a:lnTo>
                    <a:pt x="19718" y="108662"/>
                  </a:lnTo>
                  <a:lnTo>
                    <a:pt x="42617" y="72654"/>
                  </a:lnTo>
                  <a:lnTo>
                    <a:pt x="72654" y="42617"/>
                  </a:lnTo>
                  <a:lnTo>
                    <a:pt x="108662" y="19718"/>
                  </a:lnTo>
                  <a:lnTo>
                    <a:pt x="149476" y="5124"/>
                  </a:lnTo>
                  <a:lnTo>
                    <a:pt x="193928" y="0"/>
                  </a:lnTo>
                  <a:lnTo>
                    <a:pt x="5026152" y="0"/>
                  </a:lnTo>
                  <a:lnTo>
                    <a:pt x="5070644" y="5124"/>
                  </a:lnTo>
                  <a:lnTo>
                    <a:pt x="5111473" y="19718"/>
                  </a:lnTo>
                  <a:lnTo>
                    <a:pt x="5147479" y="42617"/>
                  </a:lnTo>
                  <a:lnTo>
                    <a:pt x="5177503" y="72654"/>
                  </a:lnTo>
                  <a:lnTo>
                    <a:pt x="5200384" y="108662"/>
                  </a:lnTo>
                  <a:lnTo>
                    <a:pt x="5214963" y="149476"/>
                  </a:lnTo>
                  <a:lnTo>
                    <a:pt x="5220081" y="193928"/>
                  </a:lnTo>
                  <a:lnTo>
                    <a:pt x="5220081" y="969873"/>
                  </a:lnTo>
                  <a:lnTo>
                    <a:pt x="5214963" y="1014348"/>
                  </a:lnTo>
                  <a:lnTo>
                    <a:pt x="5200384" y="1055177"/>
                  </a:lnTo>
                  <a:lnTo>
                    <a:pt x="5177503" y="1091194"/>
                  </a:lnTo>
                  <a:lnTo>
                    <a:pt x="5147479" y="1121235"/>
                  </a:lnTo>
                  <a:lnTo>
                    <a:pt x="5111473" y="1144135"/>
                  </a:lnTo>
                  <a:lnTo>
                    <a:pt x="5070644" y="1158729"/>
                  </a:lnTo>
                  <a:lnTo>
                    <a:pt x="5026152" y="1163853"/>
                  </a:lnTo>
                  <a:lnTo>
                    <a:pt x="193928" y="1163853"/>
                  </a:lnTo>
                  <a:lnTo>
                    <a:pt x="149476" y="1158729"/>
                  </a:lnTo>
                  <a:lnTo>
                    <a:pt x="108662" y="1144135"/>
                  </a:lnTo>
                  <a:lnTo>
                    <a:pt x="72654" y="1121235"/>
                  </a:lnTo>
                  <a:lnTo>
                    <a:pt x="42617" y="1091194"/>
                  </a:lnTo>
                  <a:lnTo>
                    <a:pt x="19718" y="1055177"/>
                  </a:lnTo>
                  <a:lnTo>
                    <a:pt x="5124" y="1014348"/>
                  </a:lnTo>
                  <a:lnTo>
                    <a:pt x="0" y="969873"/>
                  </a:lnTo>
                  <a:lnTo>
                    <a:pt x="0" y="193928"/>
                  </a:lnTo>
                  <a:close/>
                </a:path>
              </a:pathLst>
            </a:custGeom>
            <a:ln w="57150">
              <a:solidFill>
                <a:srgbClr val="4FB58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734052" y="917321"/>
              <a:ext cx="2442210" cy="1312545"/>
            </a:xfrm>
            <a:custGeom>
              <a:avLst/>
              <a:gdLst/>
              <a:ahLst/>
              <a:cxnLst/>
              <a:rect l="l" t="t" r="r" b="b"/>
              <a:pathLst>
                <a:path w="2442209" h="1312545">
                  <a:moveTo>
                    <a:pt x="0" y="218693"/>
                  </a:moveTo>
                  <a:lnTo>
                    <a:pt x="5776" y="168550"/>
                  </a:lnTo>
                  <a:lnTo>
                    <a:pt x="22229" y="122519"/>
                  </a:lnTo>
                  <a:lnTo>
                    <a:pt x="48045" y="81913"/>
                  </a:lnTo>
                  <a:lnTo>
                    <a:pt x="81913" y="48045"/>
                  </a:lnTo>
                  <a:lnTo>
                    <a:pt x="122519" y="22229"/>
                  </a:lnTo>
                  <a:lnTo>
                    <a:pt x="168550" y="5776"/>
                  </a:lnTo>
                  <a:lnTo>
                    <a:pt x="218694" y="0"/>
                  </a:lnTo>
                  <a:lnTo>
                    <a:pt x="2223516" y="0"/>
                  </a:lnTo>
                  <a:lnTo>
                    <a:pt x="2273659" y="5776"/>
                  </a:lnTo>
                  <a:lnTo>
                    <a:pt x="2319690" y="22229"/>
                  </a:lnTo>
                  <a:lnTo>
                    <a:pt x="2360296" y="48045"/>
                  </a:lnTo>
                  <a:lnTo>
                    <a:pt x="2394164" y="81913"/>
                  </a:lnTo>
                  <a:lnTo>
                    <a:pt x="2419980" y="122519"/>
                  </a:lnTo>
                  <a:lnTo>
                    <a:pt x="2436433" y="168550"/>
                  </a:lnTo>
                  <a:lnTo>
                    <a:pt x="2442209" y="218693"/>
                  </a:lnTo>
                  <a:lnTo>
                    <a:pt x="2442209" y="1093469"/>
                  </a:lnTo>
                  <a:lnTo>
                    <a:pt x="2436433" y="1143613"/>
                  </a:lnTo>
                  <a:lnTo>
                    <a:pt x="2419980" y="1189644"/>
                  </a:lnTo>
                  <a:lnTo>
                    <a:pt x="2394164" y="1230250"/>
                  </a:lnTo>
                  <a:lnTo>
                    <a:pt x="2360296" y="1264118"/>
                  </a:lnTo>
                  <a:lnTo>
                    <a:pt x="2319690" y="1289934"/>
                  </a:lnTo>
                  <a:lnTo>
                    <a:pt x="2273659" y="1306387"/>
                  </a:lnTo>
                  <a:lnTo>
                    <a:pt x="2223516" y="1312164"/>
                  </a:lnTo>
                  <a:lnTo>
                    <a:pt x="218694" y="1312164"/>
                  </a:lnTo>
                  <a:lnTo>
                    <a:pt x="168550" y="1306387"/>
                  </a:lnTo>
                  <a:lnTo>
                    <a:pt x="122519" y="1289934"/>
                  </a:lnTo>
                  <a:lnTo>
                    <a:pt x="81913" y="1264118"/>
                  </a:lnTo>
                  <a:lnTo>
                    <a:pt x="48045" y="1230250"/>
                  </a:lnTo>
                  <a:lnTo>
                    <a:pt x="22229" y="1189644"/>
                  </a:lnTo>
                  <a:lnTo>
                    <a:pt x="5776" y="1143613"/>
                  </a:lnTo>
                  <a:lnTo>
                    <a:pt x="0" y="1093469"/>
                  </a:lnTo>
                  <a:lnTo>
                    <a:pt x="0" y="218693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096000" y="2002409"/>
              <a:ext cx="3453129" cy="2762250"/>
            </a:xfrm>
            <a:custGeom>
              <a:avLst/>
              <a:gdLst/>
              <a:ahLst/>
              <a:cxnLst/>
              <a:rect l="l" t="t" r="r" b="b"/>
              <a:pathLst>
                <a:path w="3453129" h="2762250">
                  <a:moveTo>
                    <a:pt x="0" y="460375"/>
                  </a:moveTo>
                  <a:lnTo>
                    <a:pt x="2376" y="413305"/>
                  </a:lnTo>
                  <a:lnTo>
                    <a:pt x="9353" y="367594"/>
                  </a:lnTo>
                  <a:lnTo>
                    <a:pt x="20697" y="323475"/>
                  </a:lnTo>
                  <a:lnTo>
                    <a:pt x="36179" y="281178"/>
                  </a:lnTo>
                  <a:lnTo>
                    <a:pt x="55565" y="240934"/>
                  </a:lnTo>
                  <a:lnTo>
                    <a:pt x="78625" y="202976"/>
                  </a:lnTo>
                  <a:lnTo>
                    <a:pt x="105128" y="167535"/>
                  </a:lnTo>
                  <a:lnTo>
                    <a:pt x="134842" y="134842"/>
                  </a:lnTo>
                  <a:lnTo>
                    <a:pt x="167535" y="105128"/>
                  </a:lnTo>
                  <a:lnTo>
                    <a:pt x="202976" y="78625"/>
                  </a:lnTo>
                  <a:lnTo>
                    <a:pt x="240934" y="55565"/>
                  </a:lnTo>
                  <a:lnTo>
                    <a:pt x="281177" y="36179"/>
                  </a:lnTo>
                  <a:lnTo>
                    <a:pt x="323475" y="20697"/>
                  </a:lnTo>
                  <a:lnTo>
                    <a:pt x="367594" y="9353"/>
                  </a:lnTo>
                  <a:lnTo>
                    <a:pt x="413305" y="2376"/>
                  </a:lnTo>
                  <a:lnTo>
                    <a:pt x="460375" y="0"/>
                  </a:lnTo>
                  <a:lnTo>
                    <a:pt x="2992754" y="0"/>
                  </a:lnTo>
                  <a:lnTo>
                    <a:pt x="3039824" y="2376"/>
                  </a:lnTo>
                  <a:lnTo>
                    <a:pt x="3085535" y="9353"/>
                  </a:lnTo>
                  <a:lnTo>
                    <a:pt x="3129654" y="20697"/>
                  </a:lnTo>
                  <a:lnTo>
                    <a:pt x="3171952" y="36179"/>
                  </a:lnTo>
                  <a:lnTo>
                    <a:pt x="3212195" y="55565"/>
                  </a:lnTo>
                  <a:lnTo>
                    <a:pt x="3250153" y="78625"/>
                  </a:lnTo>
                  <a:lnTo>
                    <a:pt x="3285594" y="105128"/>
                  </a:lnTo>
                  <a:lnTo>
                    <a:pt x="3318287" y="134842"/>
                  </a:lnTo>
                  <a:lnTo>
                    <a:pt x="3348001" y="167535"/>
                  </a:lnTo>
                  <a:lnTo>
                    <a:pt x="3374504" y="202976"/>
                  </a:lnTo>
                  <a:lnTo>
                    <a:pt x="3397564" y="240934"/>
                  </a:lnTo>
                  <a:lnTo>
                    <a:pt x="3416950" y="281177"/>
                  </a:lnTo>
                  <a:lnTo>
                    <a:pt x="3432432" y="323475"/>
                  </a:lnTo>
                  <a:lnTo>
                    <a:pt x="3443776" y="367594"/>
                  </a:lnTo>
                  <a:lnTo>
                    <a:pt x="3450753" y="413305"/>
                  </a:lnTo>
                  <a:lnTo>
                    <a:pt x="3453129" y="460375"/>
                  </a:lnTo>
                  <a:lnTo>
                    <a:pt x="3453129" y="2301621"/>
                  </a:lnTo>
                  <a:lnTo>
                    <a:pt x="3450753" y="2348690"/>
                  </a:lnTo>
                  <a:lnTo>
                    <a:pt x="3443776" y="2394401"/>
                  </a:lnTo>
                  <a:lnTo>
                    <a:pt x="3432432" y="2438520"/>
                  </a:lnTo>
                  <a:lnTo>
                    <a:pt x="3416950" y="2480818"/>
                  </a:lnTo>
                  <a:lnTo>
                    <a:pt x="3397564" y="2521061"/>
                  </a:lnTo>
                  <a:lnTo>
                    <a:pt x="3374504" y="2559019"/>
                  </a:lnTo>
                  <a:lnTo>
                    <a:pt x="3348001" y="2594460"/>
                  </a:lnTo>
                  <a:lnTo>
                    <a:pt x="3318287" y="2627153"/>
                  </a:lnTo>
                  <a:lnTo>
                    <a:pt x="3285594" y="2656867"/>
                  </a:lnTo>
                  <a:lnTo>
                    <a:pt x="3250153" y="2683370"/>
                  </a:lnTo>
                  <a:lnTo>
                    <a:pt x="3212195" y="2706430"/>
                  </a:lnTo>
                  <a:lnTo>
                    <a:pt x="3171951" y="2725816"/>
                  </a:lnTo>
                  <a:lnTo>
                    <a:pt x="3129654" y="2741298"/>
                  </a:lnTo>
                  <a:lnTo>
                    <a:pt x="3085535" y="2752642"/>
                  </a:lnTo>
                  <a:lnTo>
                    <a:pt x="3039824" y="2759619"/>
                  </a:lnTo>
                  <a:lnTo>
                    <a:pt x="2992754" y="2761996"/>
                  </a:lnTo>
                  <a:lnTo>
                    <a:pt x="460375" y="2761996"/>
                  </a:lnTo>
                  <a:lnTo>
                    <a:pt x="413305" y="2759619"/>
                  </a:lnTo>
                  <a:lnTo>
                    <a:pt x="367594" y="2752642"/>
                  </a:lnTo>
                  <a:lnTo>
                    <a:pt x="323475" y="2741298"/>
                  </a:lnTo>
                  <a:lnTo>
                    <a:pt x="281178" y="2725816"/>
                  </a:lnTo>
                  <a:lnTo>
                    <a:pt x="240934" y="2706430"/>
                  </a:lnTo>
                  <a:lnTo>
                    <a:pt x="202976" y="2683370"/>
                  </a:lnTo>
                  <a:lnTo>
                    <a:pt x="167535" y="2656867"/>
                  </a:lnTo>
                  <a:lnTo>
                    <a:pt x="134842" y="2627153"/>
                  </a:lnTo>
                  <a:lnTo>
                    <a:pt x="105128" y="2594460"/>
                  </a:lnTo>
                  <a:lnTo>
                    <a:pt x="78625" y="2559019"/>
                  </a:lnTo>
                  <a:lnTo>
                    <a:pt x="55565" y="2521061"/>
                  </a:lnTo>
                  <a:lnTo>
                    <a:pt x="36179" y="2480818"/>
                  </a:lnTo>
                  <a:lnTo>
                    <a:pt x="20697" y="2438520"/>
                  </a:lnTo>
                  <a:lnTo>
                    <a:pt x="9353" y="2394401"/>
                  </a:lnTo>
                  <a:lnTo>
                    <a:pt x="2376" y="2348690"/>
                  </a:lnTo>
                  <a:lnTo>
                    <a:pt x="0" y="2301621"/>
                  </a:lnTo>
                  <a:lnTo>
                    <a:pt x="0" y="460375"/>
                  </a:lnTo>
                  <a:close/>
                </a:path>
              </a:pathLst>
            </a:custGeom>
            <a:ln w="57150">
              <a:solidFill>
                <a:srgbClr val="172462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pic>
        <p:nvPicPr>
          <p:cNvPr id="16" name="object 16" descr="Une image contenant texte, capture d’écran, Police, Bleu électrique  Le contenu généré par l’IA peut êtr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91095" y="9203245"/>
            <a:ext cx="3934586" cy="754094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23</a:t>
            </a:fld>
            <a:endParaRPr kern="0" spc="-38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Charging</a:t>
            </a:r>
            <a:r>
              <a:rPr spc="-113" dirty="0"/>
              <a:t> </a:t>
            </a:r>
            <a:r>
              <a:rPr dirty="0"/>
              <a:t>unit</a:t>
            </a:r>
            <a:r>
              <a:rPr spc="-98" dirty="0"/>
              <a:t> </a:t>
            </a:r>
            <a:r>
              <a:rPr spc="-15" dirty="0"/>
              <a:t>(incinerator)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61237" y="2263141"/>
            <a:ext cx="9057323" cy="6828473"/>
            <a:chOff x="507491" y="1508760"/>
            <a:chExt cx="6038215" cy="45523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491" y="1508760"/>
              <a:ext cx="6038088" cy="4552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504" y="1534541"/>
              <a:ext cx="5934837" cy="445109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387584" y="2263141"/>
            <a:ext cx="6480810" cy="6828473"/>
            <a:chOff x="6925056" y="1508760"/>
            <a:chExt cx="4320540" cy="45523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5056" y="1508760"/>
              <a:ext cx="4320540" cy="4552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1218" y="1534541"/>
              <a:ext cx="4217924" cy="445109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pic>
        <p:nvPicPr>
          <p:cNvPr id="9" name="object 9" descr="Une image contenant texte, capture d’écran, Police, Bleu électrique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91095" y="9203245"/>
            <a:ext cx="3934586" cy="75409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24</a:t>
            </a:fld>
            <a:endParaRPr kern="0" spc="-38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Mobile</a:t>
            </a:r>
            <a:r>
              <a:rPr spc="-68" dirty="0"/>
              <a:t> </a:t>
            </a:r>
            <a:r>
              <a:rPr spc="-15" dirty="0"/>
              <a:t>battery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21991" y="1220725"/>
            <a:ext cx="13291185" cy="7855268"/>
            <a:chOff x="1481327" y="813816"/>
            <a:chExt cx="8860790" cy="5236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1327" y="813816"/>
              <a:ext cx="8860536" cy="52364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489" y="840574"/>
              <a:ext cx="8758174" cy="513448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pic>
        <p:nvPicPr>
          <p:cNvPr id="6" name="object 6" descr="Une image contenant texte, capture d’écran, Police, Bleu électrique  Le contenu généré par l’IA peut êtr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91095" y="9203245"/>
            <a:ext cx="3934586" cy="75409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25</a:t>
            </a:fld>
            <a:endParaRPr kern="0" spc="-38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Discharging</a:t>
            </a:r>
            <a:r>
              <a:rPr spc="-98" dirty="0"/>
              <a:t> </a:t>
            </a:r>
            <a:r>
              <a:rPr dirty="0"/>
              <a:t>unit</a:t>
            </a:r>
            <a:r>
              <a:rPr spc="-75" dirty="0"/>
              <a:t> </a:t>
            </a:r>
            <a:r>
              <a:rPr dirty="0"/>
              <a:t>(sport</a:t>
            </a:r>
            <a:r>
              <a:rPr spc="-68" dirty="0"/>
              <a:t> </a:t>
            </a:r>
            <a:r>
              <a:rPr spc="-15" dirty="0"/>
              <a:t>complex)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37793" y="1908811"/>
            <a:ext cx="17319308" cy="6016943"/>
            <a:chOff x="425195" y="1272540"/>
            <a:chExt cx="11546205" cy="4011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195" y="1272540"/>
              <a:ext cx="5315711" cy="40111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942" y="1298321"/>
              <a:ext cx="5213096" cy="39098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3955" y="1272540"/>
              <a:ext cx="6227064" cy="40111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0117" y="1298321"/>
              <a:ext cx="6125591" cy="390982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pic>
        <p:nvPicPr>
          <p:cNvPr id="8" name="object 8" descr="Une image contenant texte, capture d’écran, Police, Bleu électrique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91095" y="9203245"/>
            <a:ext cx="3934586" cy="75409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26</a:t>
            </a:fld>
            <a:endParaRPr kern="0" spc="-38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dirty="0"/>
              <a:t>Low</a:t>
            </a:r>
            <a:r>
              <a:rPr spc="-75" dirty="0"/>
              <a:t> </a:t>
            </a:r>
            <a:r>
              <a:rPr dirty="0"/>
              <a:t>Heat</a:t>
            </a:r>
            <a:r>
              <a:rPr spc="-23" dirty="0"/>
              <a:t> </a:t>
            </a:r>
            <a:r>
              <a:rPr dirty="0"/>
              <a:t>2</a:t>
            </a:r>
            <a:r>
              <a:rPr spc="-23" dirty="0"/>
              <a:t> </a:t>
            </a:r>
            <a:r>
              <a:rPr dirty="0"/>
              <a:t>Cold</a:t>
            </a:r>
            <a:r>
              <a:rPr spc="-53" dirty="0"/>
              <a:t> </a:t>
            </a:r>
            <a:r>
              <a:rPr spc="-15" dirty="0"/>
              <a:t>Technology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194" y="1526000"/>
            <a:ext cx="16159163" cy="779059"/>
          </a:xfrm>
          <a:prstGeom prst="rect">
            <a:avLst/>
          </a:prstGeom>
          <a:solidFill>
            <a:srgbClr val="0340B8"/>
          </a:solidFill>
        </p:spPr>
        <p:txBody>
          <a:bodyPr vert="horz" wrap="square" lIns="0" tIns="40005" rIns="0" bIns="0" rtlCol="0">
            <a:spAutoFit/>
          </a:bodyPr>
          <a:lstStyle/>
          <a:p>
            <a:pPr marL="337185" defTabSz="1371600">
              <a:spcBef>
                <a:spcPts val="315"/>
              </a:spcBef>
            </a:pPr>
            <a:r>
              <a:rPr sz="4800" b="1" kern="0" dirty="0">
                <a:solidFill>
                  <a:srgbClr val="FFFFFF"/>
                </a:solidFill>
                <a:latin typeface="Verdana"/>
                <a:cs typeface="Verdana"/>
              </a:rPr>
              <a:t>We</a:t>
            </a:r>
            <a:r>
              <a:rPr sz="4800" b="1" kern="0" spc="-263" dirty="0">
                <a:solidFill>
                  <a:srgbClr val="FFFFFF"/>
                </a:solidFill>
                <a:latin typeface="Verdana"/>
                <a:cs typeface="Verdana"/>
              </a:rPr>
              <a:t> also</a:t>
            </a:r>
            <a:r>
              <a:rPr sz="4800" b="1" kern="0" spc="-2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10" dirty="0">
                <a:solidFill>
                  <a:srgbClr val="FFFFFF"/>
                </a:solidFill>
                <a:latin typeface="Verdana"/>
                <a:cs typeface="Verdana"/>
              </a:rPr>
              <a:t>turns</a:t>
            </a:r>
            <a:r>
              <a:rPr sz="4800" b="1" kern="0" spc="-278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40" dirty="0">
                <a:solidFill>
                  <a:srgbClr val="FFFFFF"/>
                </a:solidFill>
                <a:latin typeface="Verdana"/>
                <a:cs typeface="Verdana"/>
              </a:rPr>
              <a:t>waste</a:t>
            </a:r>
            <a:r>
              <a:rPr sz="4800" b="1" kern="0" spc="-26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50" dirty="0">
                <a:solidFill>
                  <a:srgbClr val="FFFFFF"/>
                </a:solidFill>
                <a:latin typeface="Verdana"/>
                <a:cs typeface="Verdana"/>
              </a:rPr>
              <a:t>heat</a:t>
            </a:r>
            <a:r>
              <a:rPr sz="4800" b="1" kern="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203" dirty="0">
                <a:solidFill>
                  <a:srgbClr val="FFFFFF"/>
                </a:solidFill>
                <a:latin typeface="Verdana"/>
                <a:cs typeface="Verdana"/>
              </a:rPr>
              <a:t>low</a:t>
            </a:r>
            <a:r>
              <a:rPr sz="4800" b="1" kern="0" spc="-2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95" dirty="0">
                <a:solidFill>
                  <a:srgbClr val="FFFFFF"/>
                </a:solidFill>
                <a:latin typeface="Verdana"/>
                <a:cs typeface="Verdana"/>
              </a:rPr>
              <a:t>temp.</a:t>
            </a:r>
            <a:r>
              <a:rPr sz="4800" b="1" kern="0" spc="-23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71" dirty="0">
                <a:solidFill>
                  <a:srgbClr val="FFFFFF"/>
                </a:solidFill>
                <a:latin typeface="Verdana"/>
                <a:cs typeface="Verdana"/>
              </a:rPr>
              <a:t>into</a:t>
            </a:r>
            <a:r>
              <a:rPr sz="4800" b="1" kern="0" spc="-263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kern="0" spc="-15" dirty="0">
                <a:solidFill>
                  <a:srgbClr val="FFFFFF"/>
                </a:solidFill>
                <a:latin typeface="Verdana"/>
                <a:cs typeface="Verdana"/>
              </a:rPr>
              <a:t>cooling</a:t>
            </a:r>
            <a:endParaRPr sz="48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316730" y="2543777"/>
            <a:ext cx="9711690" cy="3919538"/>
            <a:chOff x="2877820" y="1695851"/>
            <a:chExt cx="6474460" cy="2613025"/>
          </a:xfrm>
        </p:grpSpPr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7820" y="1695851"/>
              <a:ext cx="6473952" cy="258546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356098" y="3549116"/>
              <a:ext cx="1371600" cy="753745"/>
            </a:xfrm>
            <a:custGeom>
              <a:avLst/>
              <a:gdLst/>
              <a:ahLst/>
              <a:cxnLst/>
              <a:rect l="l" t="t" r="r" b="b"/>
              <a:pathLst>
                <a:path w="1371600" h="753745">
                  <a:moveTo>
                    <a:pt x="1371600" y="0"/>
                  </a:moveTo>
                  <a:lnTo>
                    <a:pt x="0" y="0"/>
                  </a:lnTo>
                  <a:lnTo>
                    <a:pt x="0" y="753262"/>
                  </a:lnTo>
                  <a:lnTo>
                    <a:pt x="1371600" y="753262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356098" y="3549116"/>
              <a:ext cx="1371600" cy="753745"/>
            </a:xfrm>
            <a:custGeom>
              <a:avLst/>
              <a:gdLst/>
              <a:ahLst/>
              <a:cxnLst/>
              <a:rect l="l" t="t" r="r" b="b"/>
              <a:pathLst>
                <a:path w="1371600" h="753745">
                  <a:moveTo>
                    <a:pt x="0" y="753262"/>
                  </a:moveTo>
                  <a:lnTo>
                    <a:pt x="1371600" y="753262"/>
                  </a:lnTo>
                  <a:lnTo>
                    <a:pt x="1371600" y="0"/>
                  </a:lnTo>
                  <a:lnTo>
                    <a:pt x="0" y="0"/>
                  </a:lnTo>
                  <a:lnTo>
                    <a:pt x="0" y="7532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1033378" y="3220592"/>
            <a:ext cx="231838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sz="2700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Cooling</a:t>
            </a:r>
            <a:r>
              <a:rPr sz="2700" b="1" kern="0" spc="-5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delivery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7903" y="3778663"/>
            <a:ext cx="1732539" cy="51635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257991" y="2921698"/>
            <a:ext cx="1647825" cy="130163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5740" marR="7620" indent="-187643" defTabSz="1371600">
              <a:spcBef>
                <a:spcPts val="150"/>
              </a:spcBef>
            </a:pP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Waste</a:t>
            </a:r>
            <a:r>
              <a:rPr sz="2700" b="1" kern="0" spc="-1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heat </a:t>
            </a:r>
            <a:r>
              <a:rPr sz="2700" b="1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recovery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R="242888" algn="ctr" defTabSz="1371600">
              <a:spcBef>
                <a:spcPts val="990"/>
              </a:spcBef>
            </a:pPr>
            <a:r>
              <a:rPr sz="2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[</a:t>
            </a:r>
            <a:r>
              <a:rPr sz="21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00" kern="0" spc="-75" dirty="0">
                <a:solidFill>
                  <a:sysClr val="windowText" lastClr="000000"/>
                </a:solidFill>
                <a:latin typeface="Calibri"/>
                <a:cs typeface="Calibri"/>
              </a:rPr>
              <a:t>~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272646" y="3818173"/>
            <a:ext cx="1109663" cy="477203"/>
            <a:chOff x="7515097" y="2545448"/>
            <a:chExt cx="739775" cy="318135"/>
          </a:xfrm>
        </p:grpSpPr>
        <p:sp>
          <p:nvSpPr>
            <p:cNvPr id="49" name="object 49"/>
            <p:cNvSpPr/>
            <p:nvPr/>
          </p:nvSpPr>
          <p:spPr>
            <a:xfrm>
              <a:off x="7521447" y="2551798"/>
              <a:ext cx="727075" cy="305435"/>
            </a:xfrm>
            <a:custGeom>
              <a:avLst/>
              <a:gdLst/>
              <a:ahLst/>
              <a:cxnLst/>
              <a:rect l="l" t="t" r="r" b="b"/>
              <a:pathLst>
                <a:path w="727075" h="305435">
                  <a:moveTo>
                    <a:pt x="726884" y="0"/>
                  </a:moveTo>
                  <a:lnTo>
                    <a:pt x="0" y="0"/>
                  </a:lnTo>
                  <a:lnTo>
                    <a:pt x="0" y="305193"/>
                  </a:lnTo>
                  <a:lnTo>
                    <a:pt x="726884" y="305193"/>
                  </a:lnTo>
                  <a:lnTo>
                    <a:pt x="7268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521447" y="2551798"/>
              <a:ext cx="727075" cy="305435"/>
            </a:xfrm>
            <a:custGeom>
              <a:avLst/>
              <a:gdLst/>
              <a:ahLst/>
              <a:cxnLst/>
              <a:rect l="l" t="t" r="r" b="b"/>
              <a:pathLst>
                <a:path w="727075" h="305435">
                  <a:moveTo>
                    <a:pt x="0" y="305193"/>
                  </a:moveTo>
                  <a:lnTo>
                    <a:pt x="726884" y="305193"/>
                  </a:lnTo>
                  <a:lnTo>
                    <a:pt x="726884" y="0"/>
                  </a:lnTo>
                  <a:lnTo>
                    <a:pt x="0" y="0"/>
                  </a:lnTo>
                  <a:lnTo>
                    <a:pt x="0" y="30519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1559160" y="3859340"/>
            <a:ext cx="822008" cy="34336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 defTabSz="1371600">
              <a:spcBef>
                <a:spcPts val="158"/>
              </a:spcBef>
            </a:pPr>
            <a:r>
              <a:rPr sz="2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[</a:t>
            </a:r>
            <a:r>
              <a:rPr sz="2100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&gt;</a:t>
            </a:r>
            <a:r>
              <a:rPr sz="2100" kern="0" spc="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100" kern="0" spc="-30" dirty="0">
                <a:solidFill>
                  <a:sysClr val="windowText" lastClr="000000"/>
                </a:solidFill>
                <a:latin typeface="Calibri"/>
                <a:cs typeface="Calibri"/>
              </a:rPr>
              <a:t>0°C]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078409" y="5236273"/>
            <a:ext cx="4028123" cy="1780223"/>
            <a:chOff x="4718939" y="3490848"/>
            <a:chExt cx="2685415" cy="1186815"/>
          </a:xfrm>
        </p:grpSpPr>
        <p:sp>
          <p:nvSpPr>
            <p:cNvPr id="53" name="object 53"/>
            <p:cNvSpPr/>
            <p:nvPr/>
          </p:nvSpPr>
          <p:spPr>
            <a:xfrm>
              <a:off x="4725289" y="3497198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641" y="0"/>
                  </a:moveTo>
                  <a:lnTo>
                    <a:pt x="83820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1089914"/>
                  </a:lnTo>
                  <a:lnTo>
                    <a:pt x="6578" y="1122513"/>
                  </a:lnTo>
                  <a:lnTo>
                    <a:pt x="24526" y="1149159"/>
                  </a:lnTo>
                  <a:lnTo>
                    <a:pt x="51167" y="1167137"/>
                  </a:lnTo>
                  <a:lnTo>
                    <a:pt x="83820" y="1173733"/>
                  </a:lnTo>
                  <a:lnTo>
                    <a:pt x="2588641" y="1173733"/>
                  </a:lnTo>
                  <a:lnTo>
                    <a:pt x="2621293" y="1167137"/>
                  </a:lnTo>
                  <a:lnTo>
                    <a:pt x="2647934" y="1149159"/>
                  </a:lnTo>
                  <a:lnTo>
                    <a:pt x="2665882" y="1122513"/>
                  </a:lnTo>
                  <a:lnTo>
                    <a:pt x="2672461" y="1089914"/>
                  </a:lnTo>
                  <a:lnTo>
                    <a:pt x="2672461" y="83820"/>
                  </a:lnTo>
                  <a:lnTo>
                    <a:pt x="2665882" y="51167"/>
                  </a:lnTo>
                  <a:lnTo>
                    <a:pt x="2647934" y="24526"/>
                  </a:lnTo>
                  <a:lnTo>
                    <a:pt x="2621293" y="6578"/>
                  </a:lnTo>
                  <a:lnTo>
                    <a:pt x="2588641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725289" y="3497198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20" y="0"/>
                  </a:lnTo>
                  <a:lnTo>
                    <a:pt x="2588641" y="0"/>
                  </a:lnTo>
                  <a:lnTo>
                    <a:pt x="2621293" y="6578"/>
                  </a:lnTo>
                  <a:lnTo>
                    <a:pt x="2647934" y="24526"/>
                  </a:lnTo>
                  <a:lnTo>
                    <a:pt x="2665882" y="51167"/>
                  </a:lnTo>
                  <a:lnTo>
                    <a:pt x="2672461" y="83820"/>
                  </a:lnTo>
                  <a:lnTo>
                    <a:pt x="2672461" y="1089914"/>
                  </a:lnTo>
                  <a:lnTo>
                    <a:pt x="2665882" y="1122513"/>
                  </a:lnTo>
                  <a:lnTo>
                    <a:pt x="2647934" y="1149159"/>
                  </a:lnTo>
                  <a:lnTo>
                    <a:pt x="2621293" y="1167137"/>
                  </a:lnTo>
                  <a:lnTo>
                    <a:pt x="2588641" y="1173733"/>
                  </a:lnTo>
                  <a:lnTo>
                    <a:pt x="83820" y="1173733"/>
                  </a:lnTo>
                  <a:lnTo>
                    <a:pt x="51167" y="1167137"/>
                  </a:lnTo>
                  <a:lnTo>
                    <a:pt x="24526" y="1149159"/>
                  </a:lnTo>
                  <a:lnTo>
                    <a:pt x="6578" y="1122513"/>
                  </a:lnTo>
                  <a:lnTo>
                    <a:pt x="0" y="1089914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344155" y="5431727"/>
            <a:ext cx="3639503" cy="139397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814388" defTabSz="1371600">
              <a:spcBef>
                <a:spcPts val="150"/>
              </a:spcBef>
            </a:pPr>
            <a:r>
              <a:rPr b="1" kern="0" spc="-90" dirty="0">
                <a:solidFill>
                  <a:srgbClr val="00AF50"/>
                </a:solidFill>
                <a:latin typeface="Calibri"/>
                <a:cs typeface="Calibri"/>
              </a:rPr>
              <a:t>DATA</a:t>
            </a:r>
            <a:r>
              <a:rPr b="1" kern="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b="1" kern="0" dirty="0">
                <a:solidFill>
                  <a:srgbClr val="00AF50"/>
                </a:solidFill>
                <a:latin typeface="Calibri"/>
                <a:cs typeface="Calibri"/>
              </a:rPr>
              <a:t>CENTRES</a:t>
            </a:r>
            <a:r>
              <a:rPr b="1" kern="0" spc="-5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0AF50"/>
                </a:solidFill>
                <a:latin typeface="Calibri"/>
                <a:cs typeface="Calibri"/>
              </a:rPr>
              <a:t>REGULATION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defTabSz="1371600">
              <a:spcBef>
                <a:spcPts val="885"/>
              </a:spcBef>
            </a:pP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/>
            <a:r>
              <a:rPr sz="2100" b="1" kern="0" spc="-15" dirty="0">
                <a:solidFill>
                  <a:srgbClr val="0A1F39"/>
                </a:solidFill>
                <a:latin typeface="Calibri"/>
                <a:cs typeface="Calibri"/>
              </a:rPr>
              <a:t>Efficiency</a:t>
            </a:r>
            <a:r>
              <a:rPr sz="2100" b="1" kern="0" spc="-45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100" b="1" kern="0" dirty="0">
                <a:solidFill>
                  <a:srgbClr val="0A1F39"/>
                </a:solidFill>
                <a:latin typeface="Calibri"/>
                <a:cs typeface="Calibri"/>
              </a:rPr>
              <a:t>&amp;</a:t>
            </a:r>
            <a:r>
              <a:rPr sz="2100" b="1" kern="0" spc="15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100" b="1" kern="0" dirty="0">
                <a:solidFill>
                  <a:srgbClr val="0A1F39"/>
                </a:solidFill>
                <a:latin typeface="Calibri"/>
                <a:cs typeface="Calibri"/>
              </a:rPr>
              <a:t>thermal</a:t>
            </a:r>
            <a:r>
              <a:rPr sz="2100" b="1" kern="0" spc="-53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100" b="1" kern="0" spc="-15" dirty="0">
                <a:solidFill>
                  <a:srgbClr val="0A1F39"/>
                </a:solidFill>
                <a:latin typeface="Calibri"/>
                <a:cs typeface="Calibri"/>
              </a:rPr>
              <a:t>valorization</a:t>
            </a:r>
            <a:endParaRPr sz="21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1028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Current</a:t>
            </a:r>
            <a:r>
              <a:rPr sz="1650" kern="0" spc="-4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and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future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EU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regulation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249667" y="5310758"/>
            <a:ext cx="636270" cy="636270"/>
            <a:chOff x="4833111" y="3540505"/>
            <a:chExt cx="424180" cy="424180"/>
          </a:xfrm>
        </p:grpSpPr>
        <p:sp>
          <p:nvSpPr>
            <p:cNvPr id="57" name="object 57"/>
            <p:cNvSpPr/>
            <p:nvPr/>
          </p:nvSpPr>
          <p:spPr>
            <a:xfrm>
              <a:off x="4839461" y="354685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39" y="411480"/>
                  </a:lnTo>
                  <a:lnTo>
                    <a:pt x="252926" y="406048"/>
                  </a:lnTo>
                  <a:lnTo>
                    <a:pt x="296235" y="390574"/>
                  </a:lnTo>
                  <a:lnTo>
                    <a:pt x="334435" y="366293"/>
                  </a:lnTo>
                  <a:lnTo>
                    <a:pt x="366293" y="334435"/>
                  </a:lnTo>
                  <a:lnTo>
                    <a:pt x="390574" y="296235"/>
                  </a:lnTo>
                  <a:lnTo>
                    <a:pt x="406048" y="25292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839461" y="3546855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926"/>
                  </a:lnTo>
                  <a:lnTo>
                    <a:pt x="390574" y="296235"/>
                  </a:lnTo>
                  <a:lnTo>
                    <a:pt x="366293" y="334435"/>
                  </a:lnTo>
                  <a:lnTo>
                    <a:pt x="334435" y="366293"/>
                  </a:lnTo>
                  <a:lnTo>
                    <a:pt x="296235" y="390574"/>
                  </a:lnTo>
                  <a:lnTo>
                    <a:pt x="252926" y="406048"/>
                  </a:lnTo>
                  <a:lnTo>
                    <a:pt x="205739" y="411480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0558" y="3614477"/>
              <a:ext cx="250176" cy="237005"/>
            </a:xfrm>
            <a:prstGeom prst="rect">
              <a:avLst/>
            </a:prstGeom>
          </p:spPr>
        </p:pic>
      </p:grpSp>
      <p:grpSp>
        <p:nvGrpSpPr>
          <p:cNvPr id="4" name="object 4"/>
          <p:cNvGrpSpPr/>
          <p:nvPr/>
        </p:nvGrpSpPr>
        <p:grpSpPr>
          <a:xfrm>
            <a:off x="655930" y="7337299"/>
            <a:ext cx="4028123" cy="1780223"/>
            <a:chOff x="437286" y="4891532"/>
            <a:chExt cx="2685415" cy="1186815"/>
          </a:xfrm>
        </p:grpSpPr>
        <p:sp>
          <p:nvSpPr>
            <p:cNvPr id="5" name="object 5"/>
            <p:cNvSpPr/>
            <p:nvPr/>
          </p:nvSpPr>
          <p:spPr>
            <a:xfrm>
              <a:off x="443636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742" y="0"/>
                  </a:moveTo>
                  <a:lnTo>
                    <a:pt x="83845" y="0"/>
                  </a:lnTo>
                  <a:lnTo>
                    <a:pt x="51209" y="6578"/>
                  </a:lnTo>
                  <a:lnTo>
                    <a:pt x="24558" y="24526"/>
                  </a:lnTo>
                  <a:lnTo>
                    <a:pt x="6589" y="51167"/>
                  </a:lnTo>
                  <a:lnTo>
                    <a:pt x="0" y="83820"/>
                  </a:lnTo>
                  <a:lnTo>
                    <a:pt x="0" y="1089875"/>
                  </a:lnTo>
                  <a:lnTo>
                    <a:pt x="6589" y="1122509"/>
                  </a:lnTo>
                  <a:lnTo>
                    <a:pt x="24558" y="1149156"/>
                  </a:lnTo>
                  <a:lnTo>
                    <a:pt x="51209" y="1167121"/>
                  </a:lnTo>
                  <a:lnTo>
                    <a:pt x="83845" y="1173708"/>
                  </a:lnTo>
                  <a:lnTo>
                    <a:pt x="2588742" y="1173708"/>
                  </a:lnTo>
                  <a:lnTo>
                    <a:pt x="2621341" y="1167121"/>
                  </a:lnTo>
                  <a:lnTo>
                    <a:pt x="2647988" y="1149156"/>
                  </a:lnTo>
                  <a:lnTo>
                    <a:pt x="2665966" y="1122509"/>
                  </a:lnTo>
                  <a:lnTo>
                    <a:pt x="2672562" y="1089875"/>
                  </a:lnTo>
                  <a:lnTo>
                    <a:pt x="2672562" y="83820"/>
                  </a:lnTo>
                  <a:lnTo>
                    <a:pt x="2665966" y="51167"/>
                  </a:lnTo>
                  <a:lnTo>
                    <a:pt x="2647988" y="24526"/>
                  </a:lnTo>
                  <a:lnTo>
                    <a:pt x="2621341" y="6578"/>
                  </a:lnTo>
                  <a:lnTo>
                    <a:pt x="2588742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636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89" y="51167"/>
                  </a:lnTo>
                  <a:lnTo>
                    <a:pt x="24558" y="24526"/>
                  </a:lnTo>
                  <a:lnTo>
                    <a:pt x="51209" y="6578"/>
                  </a:lnTo>
                  <a:lnTo>
                    <a:pt x="83845" y="0"/>
                  </a:lnTo>
                  <a:lnTo>
                    <a:pt x="2588742" y="0"/>
                  </a:lnTo>
                  <a:lnTo>
                    <a:pt x="2621341" y="6578"/>
                  </a:lnTo>
                  <a:lnTo>
                    <a:pt x="2647988" y="24526"/>
                  </a:lnTo>
                  <a:lnTo>
                    <a:pt x="2665966" y="51167"/>
                  </a:lnTo>
                  <a:lnTo>
                    <a:pt x="2672562" y="83820"/>
                  </a:lnTo>
                  <a:lnTo>
                    <a:pt x="2672562" y="1089875"/>
                  </a:lnTo>
                  <a:lnTo>
                    <a:pt x="2665966" y="1122509"/>
                  </a:lnTo>
                  <a:lnTo>
                    <a:pt x="2647988" y="1149156"/>
                  </a:lnTo>
                  <a:lnTo>
                    <a:pt x="2621341" y="1167121"/>
                  </a:lnTo>
                  <a:lnTo>
                    <a:pt x="2588742" y="1173708"/>
                  </a:lnTo>
                  <a:lnTo>
                    <a:pt x="83845" y="1173708"/>
                  </a:lnTo>
                  <a:lnTo>
                    <a:pt x="51209" y="1167121"/>
                  </a:lnTo>
                  <a:lnTo>
                    <a:pt x="24558" y="1149156"/>
                  </a:lnTo>
                  <a:lnTo>
                    <a:pt x="6589" y="1122509"/>
                  </a:lnTo>
                  <a:lnTo>
                    <a:pt x="0" y="1089875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16480" y="7533514"/>
            <a:ext cx="170116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LOW</a:t>
            </a:r>
            <a:r>
              <a:rPr b="1" kern="0" spc="-75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ELECTRICITY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952" y="8007603"/>
            <a:ext cx="2741295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10x</a:t>
            </a:r>
            <a:r>
              <a:rPr sz="3300" b="1" kern="0" spc="-6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30" dirty="0">
                <a:solidFill>
                  <a:srgbClr val="0A1F39"/>
                </a:solidFill>
                <a:latin typeface="Calibri"/>
                <a:cs typeface="Calibri"/>
              </a:rPr>
              <a:t>less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Than</a:t>
            </a:r>
            <a:r>
              <a:rPr sz="1650" kern="0" spc="3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conventional</a:t>
            </a:r>
            <a:r>
              <a:rPr sz="1650" kern="0" spc="-23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technologies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27226" y="7411784"/>
            <a:ext cx="636270" cy="636270"/>
            <a:chOff x="551484" y="4941189"/>
            <a:chExt cx="424180" cy="424180"/>
          </a:xfrm>
        </p:grpSpPr>
        <p:sp>
          <p:nvSpPr>
            <p:cNvPr id="10" name="object 10"/>
            <p:cNvSpPr/>
            <p:nvPr/>
          </p:nvSpPr>
          <p:spPr>
            <a:xfrm>
              <a:off x="557834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40" y="0"/>
                  </a:move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40"/>
                  </a:lnTo>
                  <a:lnTo>
                    <a:pt x="5433" y="252926"/>
                  </a:lnTo>
                  <a:lnTo>
                    <a:pt x="20911" y="296235"/>
                  </a:lnTo>
                  <a:lnTo>
                    <a:pt x="45198" y="334435"/>
                  </a:lnTo>
                  <a:lnTo>
                    <a:pt x="77060" y="366293"/>
                  </a:lnTo>
                  <a:lnTo>
                    <a:pt x="115260" y="390574"/>
                  </a:lnTo>
                  <a:lnTo>
                    <a:pt x="158565" y="406048"/>
                  </a:lnTo>
                  <a:lnTo>
                    <a:pt x="205740" y="411480"/>
                  </a:lnTo>
                  <a:lnTo>
                    <a:pt x="252914" y="406048"/>
                  </a:lnTo>
                  <a:lnTo>
                    <a:pt x="296219" y="390574"/>
                  </a:lnTo>
                  <a:lnTo>
                    <a:pt x="334419" y="366293"/>
                  </a:lnTo>
                  <a:lnTo>
                    <a:pt x="366281" y="334435"/>
                  </a:lnTo>
                  <a:lnTo>
                    <a:pt x="390568" y="296235"/>
                  </a:lnTo>
                  <a:lnTo>
                    <a:pt x="406046" y="252926"/>
                  </a:lnTo>
                  <a:lnTo>
                    <a:pt x="411480" y="205740"/>
                  </a:lnTo>
                  <a:lnTo>
                    <a:pt x="406046" y="158553"/>
                  </a:lnTo>
                  <a:lnTo>
                    <a:pt x="390568" y="115244"/>
                  </a:lnTo>
                  <a:lnTo>
                    <a:pt x="366281" y="77044"/>
                  </a:lnTo>
                  <a:lnTo>
                    <a:pt x="334419" y="45186"/>
                  </a:lnTo>
                  <a:lnTo>
                    <a:pt x="296219" y="20905"/>
                  </a:lnTo>
                  <a:lnTo>
                    <a:pt x="252914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57834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0" y="205740"/>
                  </a:moveTo>
                  <a:lnTo>
                    <a:pt x="5433" y="158553"/>
                  </a:lnTo>
                  <a:lnTo>
                    <a:pt x="20911" y="115244"/>
                  </a:lnTo>
                  <a:lnTo>
                    <a:pt x="45198" y="77044"/>
                  </a:lnTo>
                  <a:lnTo>
                    <a:pt x="77060" y="45186"/>
                  </a:lnTo>
                  <a:lnTo>
                    <a:pt x="115260" y="20905"/>
                  </a:lnTo>
                  <a:lnTo>
                    <a:pt x="158565" y="5431"/>
                  </a:lnTo>
                  <a:lnTo>
                    <a:pt x="205740" y="0"/>
                  </a:lnTo>
                  <a:lnTo>
                    <a:pt x="252914" y="5431"/>
                  </a:lnTo>
                  <a:lnTo>
                    <a:pt x="296219" y="20905"/>
                  </a:lnTo>
                  <a:lnTo>
                    <a:pt x="334419" y="45186"/>
                  </a:lnTo>
                  <a:lnTo>
                    <a:pt x="366281" y="77044"/>
                  </a:lnTo>
                  <a:lnTo>
                    <a:pt x="390568" y="115244"/>
                  </a:lnTo>
                  <a:lnTo>
                    <a:pt x="406046" y="158553"/>
                  </a:lnTo>
                  <a:lnTo>
                    <a:pt x="411480" y="205740"/>
                  </a:lnTo>
                  <a:lnTo>
                    <a:pt x="406046" y="252926"/>
                  </a:lnTo>
                  <a:lnTo>
                    <a:pt x="390568" y="296235"/>
                  </a:lnTo>
                  <a:lnTo>
                    <a:pt x="366281" y="334435"/>
                  </a:lnTo>
                  <a:lnTo>
                    <a:pt x="334419" y="366293"/>
                  </a:lnTo>
                  <a:lnTo>
                    <a:pt x="296219" y="390574"/>
                  </a:lnTo>
                  <a:lnTo>
                    <a:pt x="252914" y="406048"/>
                  </a:lnTo>
                  <a:lnTo>
                    <a:pt x="205740" y="411480"/>
                  </a:lnTo>
                  <a:lnTo>
                    <a:pt x="158565" y="406048"/>
                  </a:lnTo>
                  <a:lnTo>
                    <a:pt x="115260" y="390574"/>
                  </a:lnTo>
                  <a:lnTo>
                    <a:pt x="77060" y="366293"/>
                  </a:lnTo>
                  <a:lnTo>
                    <a:pt x="45198" y="334435"/>
                  </a:lnTo>
                  <a:lnTo>
                    <a:pt x="20911" y="296235"/>
                  </a:lnTo>
                  <a:lnTo>
                    <a:pt x="5433" y="25292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3373" y="4993670"/>
              <a:ext cx="201454" cy="32542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896802" y="7337299"/>
            <a:ext cx="4028123" cy="1780223"/>
            <a:chOff x="3264534" y="4891532"/>
            <a:chExt cx="2685415" cy="1186815"/>
          </a:xfrm>
        </p:grpSpPr>
        <p:sp>
          <p:nvSpPr>
            <p:cNvPr id="14" name="object 14"/>
            <p:cNvSpPr/>
            <p:nvPr/>
          </p:nvSpPr>
          <p:spPr>
            <a:xfrm>
              <a:off x="3270884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641" y="0"/>
                  </a:moveTo>
                  <a:lnTo>
                    <a:pt x="83819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1089875"/>
                  </a:lnTo>
                  <a:lnTo>
                    <a:pt x="6578" y="1122509"/>
                  </a:lnTo>
                  <a:lnTo>
                    <a:pt x="24526" y="1149156"/>
                  </a:lnTo>
                  <a:lnTo>
                    <a:pt x="51167" y="1167121"/>
                  </a:lnTo>
                  <a:lnTo>
                    <a:pt x="83819" y="1173708"/>
                  </a:lnTo>
                  <a:lnTo>
                    <a:pt x="2588641" y="1173708"/>
                  </a:lnTo>
                  <a:lnTo>
                    <a:pt x="2621293" y="1167121"/>
                  </a:lnTo>
                  <a:lnTo>
                    <a:pt x="2647934" y="1149156"/>
                  </a:lnTo>
                  <a:lnTo>
                    <a:pt x="2665882" y="1122509"/>
                  </a:lnTo>
                  <a:lnTo>
                    <a:pt x="2672461" y="1089875"/>
                  </a:lnTo>
                  <a:lnTo>
                    <a:pt x="2672461" y="83820"/>
                  </a:lnTo>
                  <a:lnTo>
                    <a:pt x="2665882" y="51167"/>
                  </a:lnTo>
                  <a:lnTo>
                    <a:pt x="2647934" y="24526"/>
                  </a:lnTo>
                  <a:lnTo>
                    <a:pt x="2621293" y="6578"/>
                  </a:lnTo>
                  <a:lnTo>
                    <a:pt x="2588641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270884" y="489788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19" y="0"/>
                  </a:lnTo>
                  <a:lnTo>
                    <a:pt x="2588641" y="0"/>
                  </a:lnTo>
                  <a:lnTo>
                    <a:pt x="2621293" y="6578"/>
                  </a:lnTo>
                  <a:lnTo>
                    <a:pt x="2647934" y="24526"/>
                  </a:lnTo>
                  <a:lnTo>
                    <a:pt x="2665882" y="51167"/>
                  </a:lnTo>
                  <a:lnTo>
                    <a:pt x="2672461" y="83820"/>
                  </a:lnTo>
                  <a:lnTo>
                    <a:pt x="2672461" y="1089875"/>
                  </a:lnTo>
                  <a:lnTo>
                    <a:pt x="2665882" y="1122509"/>
                  </a:lnTo>
                  <a:lnTo>
                    <a:pt x="2647934" y="1149156"/>
                  </a:lnTo>
                  <a:lnTo>
                    <a:pt x="2621293" y="1167121"/>
                  </a:lnTo>
                  <a:lnTo>
                    <a:pt x="2588641" y="1173708"/>
                  </a:lnTo>
                  <a:lnTo>
                    <a:pt x="83819" y="1173708"/>
                  </a:lnTo>
                  <a:lnTo>
                    <a:pt x="51167" y="1167121"/>
                  </a:lnTo>
                  <a:lnTo>
                    <a:pt x="24526" y="1149156"/>
                  </a:lnTo>
                  <a:lnTo>
                    <a:pt x="6578" y="1122509"/>
                  </a:lnTo>
                  <a:lnTo>
                    <a:pt x="0" y="1089875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957888" y="7533513"/>
            <a:ext cx="2618421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NO</a:t>
            </a:r>
            <a:r>
              <a:rPr b="1" kern="0" spc="-68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dirty="0">
                <a:solidFill>
                  <a:srgbClr val="0340B8"/>
                </a:solidFill>
                <a:latin typeface="Calibri"/>
                <a:cs typeface="Calibri"/>
              </a:rPr>
              <a:t>UPFRONT</a:t>
            </a:r>
            <a:r>
              <a:rPr b="1" kern="0" spc="-53" dirty="0">
                <a:solidFill>
                  <a:srgbClr val="0340B8"/>
                </a:solidFill>
                <a:latin typeface="Calibri"/>
                <a:cs typeface="Calibri"/>
              </a:rPr>
              <a:t> </a:t>
            </a: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INVESTMENT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62358" y="8007603"/>
            <a:ext cx="2221230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0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CAPEX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With</a:t>
            </a:r>
            <a:r>
              <a:rPr sz="1650" kern="0" spc="120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15" dirty="0">
                <a:solidFill>
                  <a:srgbClr val="5B6B7E"/>
                </a:solidFill>
                <a:latin typeface="Calibri"/>
                <a:cs typeface="Calibri"/>
              </a:rPr>
              <a:t>Cooling-as-a-Service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068062" y="7411784"/>
            <a:ext cx="636270" cy="636270"/>
            <a:chOff x="3378708" y="4941189"/>
            <a:chExt cx="424180" cy="424180"/>
          </a:xfrm>
        </p:grpSpPr>
        <p:sp>
          <p:nvSpPr>
            <p:cNvPr id="19" name="object 19"/>
            <p:cNvSpPr/>
            <p:nvPr/>
          </p:nvSpPr>
          <p:spPr>
            <a:xfrm>
              <a:off x="3385058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39" y="411480"/>
                  </a:lnTo>
                  <a:lnTo>
                    <a:pt x="252926" y="406048"/>
                  </a:lnTo>
                  <a:lnTo>
                    <a:pt x="296235" y="390574"/>
                  </a:lnTo>
                  <a:lnTo>
                    <a:pt x="334435" y="366293"/>
                  </a:lnTo>
                  <a:lnTo>
                    <a:pt x="366293" y="334435"/>
                  </a:lnTo>
                  <a:lnTo>
                    <a:pt x="390574" y="296235"/>
                  </a:lnTo>
                  <a:lnTo>
                    <a:pt x="406048" y="25292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385058" y="4947539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926"/>
                  </a:lnTo>
                  <a:lnTo>
                    <a:pt x="390574" y="296235"/>
                  </a:lnTo>
                  <a:lnTo>
                    <a:pt x="366293" y="334435"/>
                  </a:lnTo>
                  <a:lnTo>
                    <a:pt x="334435" y="366293"/>
                  </a:lnTo>
                  <a:lnTo>
                    <a:pt x="296235" y="390574"/>
                  </a:lnTo>
                  <a:lnTo>
                    <a:pt x="252926" y="406048"/>
                  </a:lnTo>
                  <a:lnTo>
                    <a:pt x="205739" y="411480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483344" y="5011132"/>
              <a:ext cx="193040" cy="260350"/>
            </a:xfrm>
            <a:custGeom>
              <a:avLst/>
              <a:gdLst/>
              <a:ahLst/>
              <a:cxnLst/>
              <a:rect l="l" t="t" r="r" b="b"/>
              <a:pathLst>
                <a:path w="193039" h="260350">
                  <a:moveTo>
                    <a:pt x="124910" y="0"/>
                  </a:moveTo>
                  <a:lnTo>
                    <a:pt x="88522" y="7063"/>
                  </a:lnTo>
                  <a:lnTo>
                    <a:pt x="58995" y="27163"/>
                  </a:lnTo>
                  <a:lnTo>
                    <a:pt x="37593" y="58661"/>
                  </a:lnTo>
                  <a:lnTo>
                    <a:pt x="25581" y="99920"/>
                  </a:lnTo>
                  <a:lnTo>
                    <a:pt x="0" y="99920"/>
                  </a:lnTo>
                  <a:lnTo>
                    <a:pt x="0" y="119906"/>
                  </a:lnTo>
                  <a:lnTo>
                    <a:pt x="23649" y="119906"/>
                  </a:lnTo>
                  <a:lnTo>
                    <a:pt x="23383" y="136562"/>
                  </a:lnTo>
                  <a:lnTo>
                    <a:pt x="23649" y="139893"/>
                  </a:lnTo>
                  <a:lnTo>
                    <a:pt x="0" y="139893"/>
                  </a:lnTo>
                  <a:lnTo>
                    <a:pt x="0" y="159879"/>
                  </a:lnTo>
                  <a:lnTo>
                    <a:pt x="25581" y="159879"/>
                  </a:lnTo>
                  <a:lnTo>
                    <a:pt x="37570" y="201140"/>
                  </a:lnTo>
                  <a:lnTo>
                    <a:pt x="58932" y="232642"/>
                  </a:lnTo>
                  <a:lnTo>
                    <a:pt x="88452" y="252745"/>
                  </a:lnTo>
                  <a:lnTo>
                    <a:pt x="124910" y="259811"/>
                  </a:lnTo>
                  <a:lnTo>
                    <a:pt x="142961" y="258278"/>
                  </a:lnTo>
                  <a:lnTo>
                    <a:pt x="160500" y="254145"/>
                  </a:lnTo>
                  <a:lnTo>
                    <a:pt x="177249" y="247498"/>
                  </a:lnTo>
                  <a:lnTo>
                    <a:pt x="192928" y="238425"/>
                  </a:lnTo>
                  <a:lnTo>
                    <a:pt x="181969" y="221837"/>
                  </a:lnTo>
                  <a:lnTo>
                    <a:pt x="168821" y="229464"/>
                  </a:lnTo>
                  <a:lnTo>
                    <a:pt x="154772" y="235054"/>
                  </a:lnTo>
                  <a:lnTo>
                    <a:pt x="140057" y="238532"/>
                  </a:lnTo>
                  <a:lnTo>
                    <a:pt x="124910" y="239824"/>
                  </a:lnTo>
                  <a:lnTo>
                    <a:pt x="93058" y="233169"/>
                  </a:lnTo>
                  <a:lnTo>
                    <a:pt x="69829" y="215416"/>
                  </a:lnTo>
                  <a:lnTo>
                    <a:pt x="54362" y="189880"/>
                  </a:lnTo>
                  <a:lnTo>
                    <a:pt x="45800" y="159879"/>
                  </a:lnTo>
                  <a:lnTo>
                    <a:pt x="139899" y="159879"/>
                  </a:lnTo>
                  <a:lnTo>
                    <a:pt x="139899" y="139893"/>
                  </a:lnTo>
                  <a:lnTo>
                    <a:pt x="43502" y="139893"/>
                  </a:lnTo>
                  <a:lnTo>
                    <a:pt x="43568" y="119906"/>
                  </a:lnTo>
                  <a:lnTo>
                    <a:pt x="139899" y="119906"/>
                  </a:lnTo>
                  <a:lnTo>
                    <a:pt x="139899" y="99920"/>
                  </a:lnTo>
                  <a:lnTo>
                    <a:pt x="45800" y="99920"/>
                  </a:lnTo>
                  <a:lnTo>
                    <a:pt x="54362" y="69919"/>
                  </a:lnTo>
                  <a:lnTo>
                    <a:pt x="69829" y="44383"/>
                  </a:lnTo>
                  <a:lnTo>
                    <a:pt x="93058" y="26630"/>
                  </a:lnTo>
                  <a:lnTo>
                    <a:pt x="124910" y="19975"/>
                  </a:lnTo>
                  <a:lnTo>
                    <a:pt x="140055" y="21275"/>
                  </a:lnTo>
                  <a:lnTo>
                    <a:pt x="154769" y="24755"/>
                  </a:lnTo>
                  <a:lnTo>
                    <a:pt x="168818" y="30342"/>
                  </a:lnTo>
                  <a:lnTo>
                    <a:pt x="181969" y="37962"/>
                  </a:lnTo>
                  <a:lnTo>
                    <a:pt x="192928" y="21307"/>
                  </a:lnTo>
                  <a:lnTo>
                    <a:pt x="177244" y="12256"/>
                  </a:lnTo>
                  <a:lnTo>
                    <a:pt x="160495" y="5630"/>
                  </a:lnTo>
                  <a:lnTo>
                    <a:pt x="142957" y="1515"/>
                  </a:lnTo>
                  <a:lnTo>
                    <a:pt x="1249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179815" y="7366636"/>
            <a:ext cx="4028123" cy="1780223"/>
            <a:chOff x="6119876" y="4911090"/>
            <a:chExt cx="2685415" cy="1186815"/>
          </a:xfrm>
        </p:grpSpPr>
        <p:sp>
          <p:nvSpPr>
            <p:cNvPr id="23" name="object 23"/>
            <p:cNvSpPr/>
            <p:nvPr/>
          </p:nvSpPr>
          <p:spPr>
            <a:xfrm>
              <a:off x="6126226" y="4917440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768" y="0"/>
                  </a:moveTo>
                  <a:lnTo>
                    <a:pt x="83947" y="0"/>
                  </a:lnTo>
                  <a:lnTo>
                    <a:pt x="51274" y="6578"/>
                  </a:lnTo>
                  <a:lnTo>
                    <a:pt x="24590" y="24526"/>
                  </a:lnTo>
                  <a:lnTo>
                    <a:pt x="6598" y="51167"/>
                  </a:lnTo>
                  <a:lnTo>
                    <a:pt x="0" y="83820"/>
                  </a:lnTo>
                  <a:lnTo>
                    <a:pt x="0" y="1089850"/>
                  </a:lnTo>
                  <a:lnTo>
                    <a:pt x="6598" y="1122483"/>
                  </a:lnTo>
                  <a:lnTo>
                    <a:pt x="24590" y="1149130"/>
                  </a:lnTo>
                  <a:lnTo>
                    <a:pt x="51274" y="1167095"/>
                  </a:lnTo>
                  <a:lnTo>
                    <a:pt x="83947" y="1173683"/>
                  </a:lnTo>
                  <a:lnTo>
                    <a:pt x="2588768" y="1173683"/>
                  </a:lnTo>
                  <a:lnTo>
                    <a:pt x="2621367" y="1167095"/>
                  </a:lnTo>
                  <a:lnTo>
                    <a:pt x="2648013" y="1149130"/>
                  </a:lnTo>
                  <a:lnTo>
                    <a:pt x="2665991" y="1122483"/>
                  </a:lnTo>
                  <a:lnTo>
                    <a:pt x="2672588" y="1089850"/>
                  </a:lnTo>
                  <a:lnTo>
                    <a:pt x="2672588" y="83820"/>
                  </a:lnTo>
                  <a:lnTo>
                    <a:pt x="2665991" y="51167"/>
                  </a:lnTo>
                  <a:lnTo>
                    <a:pt x="2648013" y="24526"/>
                  </a:lnTo>
                  <a:lnTo>
                    <a:pt x="2621367" y="6578"/>
                  </a:lnTo>
                  <a:lnTo>
                    <a:pt x="2588768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126226" y="4917440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20"/>
                  </a:moveTo>
                  <a:lnTo>
                    <a:pt x="6598" y="51167"/>
                  </a:lnTo>
                  <a:lnTo>
                    <a:pt x="24590" y="24526"/>
                  </a:lnTo>
                  <a:lnTo>
                    <a:pt x="51274" y="6578"/>
                  </a:lnTo>
                  <a:lnTo>
                    <a:pt x="83947" y="0"/>
                  </a:lnTo>
                  <a:lnTo>
                    <a:pt x="2588768" y="0"/>
                  </a:lnTo>
                  <a:lnTo>
                    <a:pt x="2621367" y="6578"/>
                  </a:lnTo>
                  <a:lnTo>
                    <a:pt x="2648013" y="24526"/>
                  </a:lnTo>
                  <a:lnTo>
                    <a:pt x="2665991" y="51167"/>
                  </a:lnTo>
                  <a:lnTo>
                    <a:pt x="2672588" y="83820"/>
                  </a:lnTo>
                  <a:lnTo>
                    <a:pt x="2672588" y="1089850"/>
                  </a:lnTo>
                  <a:lnTo>
                    <a:pt x="2665991" y="1122483"/>
                  </a:lnTo>
                  <a:lnTo>
                    <a:pt x="2648013" y="1149130"/>
                  </a:lnTo>
                  <a:lnTo>
                    <a:pt x="2621367" y="1167095"/>
                  </a:lnTo>
                  <a:lnTo>
                    <a:pt x="2588768" y="1173683"/>
                  </a:lnTo>
                  <a:lnTo>
                    <a:pt x="83947" y="1173683"/>
                  </a:lnTo>
                  <a:lnTo>
                    <a:pt x="51274" y="1167095"/>
                  </a:lnTo>
                  <a:lnTo>
                    <a:pt x="24590" y="1149130"/>
                  </a:lnTo>
                  <a:lnTo>
                    <a:pt x="6598" y="1122483"/>
                  </a:lnTo>
                  <a:lnTo>
                    <a:pt x="0" y="1089850"/>
                  </a:lnTo>
                  <a:lnTo>
                    <a:pt x="0" y="83820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241469" y="7562658"/>
            <a:ext cx="1322070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SUSTAINABLE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45943" y="8037973"/>
            <a:ext cx="3052763" cy="923651"/>
          </a:xfrm>
          <a:prstGeom prst="rect">
            <a:avLst/>
          </a:prstGeom>
        </p:spPr>
        <p:txBody>
          <a:bodyPr vert="horz" wrap="square" lIns="0" tIns="109538" rIns="0" bIns="0" rtlCol="0">
            <a:spAutoFit/>
          </a:bodyPr>
          <a:lstStyle/>
          <a:p>
            <a:pPr marL="19050" defTabSz="1371600">
              <a:spcBef>
                <a:spcPts val="863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Only</a:t>
            </a:r>
            <a:r>
              <a:rPr sz="3300" b="1" kern="0" spc="-3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salt</a:t>
            </a:r>
            <a:r>
              <a:rPr sz="3300" b="1" kern="0" spc="-3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&amp;</a:t>
            </a:r>
            <a:r>
              <a:rPr sz="3300" b="1" kern="0" spc="-23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3300" b="1" kern="0" spc="-30" dirty="0">
                <a:solidFill>
                  <a:srgbClr val="0A1F39"/>
                </a:solidFill>
                <a:latin typeface="Calibri"/>
                <a:cs typeface="Calibri"/>
              </a:rPr>
              <a:t>water</a:t>
            </a:r>
            <a:endParaRPr sz="33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Operates</a:t>
            </a:r>
            <a:r>
              <a:rPr sz="1650" kern="0" spc="-6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in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closed</a:t>
            </a:r>
            <a:r>
              <a:rPr sz="1650" kern="0" spc="-75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loop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351264" y="7441119"/>
            <a:ext cx="636270" cy="636270"/>
            <a:chOff x="6234176" y="4960746"/>
            <a:chExt cx="424180" cy="424180"/>
          </a:xfrm>
        </p:grpSpPr>
        <p:sp>
          <p:nvSpPr>
            <p:cNvPr id="28" name="object 28"/>
            <p:cNvSpPr/>
            <p:nvPr/>
          </p:nvSpPr>
          <p:spPr>
            <a:xfrm>
              <a:off x="6240526" y="496709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39"/>
                  </a:lnTo>
                  <a:lnTo>
                    <a:pt x="5431" y="252926"/>
                  </a:lnTo>
                  <a:lnTo>
                    <a:pt x="20905" y="296235"/>
                  </a:lnTo>
                  <a:lnTo>
                    <a:pt x="45186" y="334435"/>
                  </a:lnTo>
                  <a:lnTo>
                    <a:pt x="77044" y="366293"/>
                  </a:lnTo>
                  <a:lnTo>
                    <a:pt x="115244" y="390574"/>
                  </a:lnTo>
                  <a:lnTo>
                    <a:pt x="158553" y="406048"/>
                  </a:lnTo>
                  <a:lnTo>
                    <a:pt x="205739" y="411479"/>
                  </a:lnTo>
                  <a:lnTo>
                    <a:pt x="252886" y="406048"/>
                  </a:lnTo>
                  <a:lnTo>
                    <a:pt x="296180" y="390574"/>
                  </a:lnTo>
                  <a:lnTo>
                    <a:pt x="334382" y="366293"/>
                  </a:lnTo>
                  <a:lnTo>
                    <a:pt x="366253" y="334435"/>
                  </a:lnTo>
                  <a:lnTo>
                    <a:pt x="390552" y="296235"/>
                  </a:lnTo>
                  <a:lnTo>
                    <a:pt x="406041" y="252926"/>
                  </a:lnTo>
                  <a:lnTo>
                    <a:pt x="411479" y="205739"/>
                  </a:lnTo>
                  <a:lnTo>
                    <a:pt x="406041" y="158553"/>
                  </a:lnTo>
                  <a:lnTo>
                    <a:pt x="390552" y="115244"/>
                  </a:lnTo>
                  <a:lnTo>
                    <a:pt x="366253" y="77044"/>
                  </a:lnTo>
                  <a:lnTo>
                    <a:pt x="334382" y="45186"/>
                  </a:lnTo>
                  <a:lnTo>
                    <a:pt x="296180" y="20905"/>
                  </a:lnTo>
                  <a:lnTo>
                    <a:pt x="25288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240526" y="4967096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39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886" y="5431"/>
                  </a:lnTo>
                  <a:lnTo>
                    <a:pt x="296180" y="20905"/>
                  </a:lnTo>
                  <a:lnTo>
                    <a:pt x="334382" y="45186"/>
                  </a:lnTo>
                  <a:lnTo>
                    <a:pt x="366253" y="77044"/>
                  </a:lnTo>
                  <a:lnTo>
                    <a:pt x="390552" y="115244"/>
                  </a:lnTo>
                  <a:lnTo>
                    <a:pt x="406041" y="158553"/>
                  </a:lnTo>
                  <a:lnTo>
                    <a:pt x="411479" y="205739"/>
                  </a:lnTo>
                  <a:lnTo>
                    <a:pt x="406041" y="252926"/>
                  </a:lnTo>
                  <a:lnTo>
                    <a:pt x="390552" y="296235"/>
                  </a:lnTo>
                  <a:lnTo>
                    <a:pt x="366253" y="334435"/>
                  </a:lnTo>
                  <a:lnTo>
                    <a:pt x="334382" y="366293"/>
                  </a:lnTo>
                  <a:lnTo>
                    <a:pt x="296180" y="390574"/>
                  </a:lnTo>
                  <a:lnTo>
                    <a:pt x="252886" y="406048"/>
                  </a:lnTo>
                  <a:lnTo>
                    <a:pt x="205739" y="411479"/>
                  </a:lnTo>
                  <a:lnTo>
                    <a:pt x="158553" y="406048"/>
                  </a:lnTo>
                  <a:lnTo>
                    <a:pt x="115244" y="390574"/>
                  </a:lnTo>
                  <a:lnTo>
                    <a:pt x="77044" y="366293"/>
                  </a:lnTo>
                  <a:lnTo>
                    <a:pt x="45186" y="334435"/>
                  </a:lnTo>
                  <a:lnTo>
                    <a:pt x="20905" y="296235"/>
                  </a:lnTo>
                  <a:lnTo>
                    <a:pt x="5431" y="252926"/>
                  </a:lnTo>
                  <a:lnTo>
                    <a:pt x="0" y="2057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6311784" y="5149528"/>
              <a:ext cx="271145" cy="114300"/>
            </a:xfrm>
            <a:custGeom>
              <a:avLst/>
              <a:gdLst/>
              <a:ahLst/>
              <a:cxnLst/>
              <a:rect l="l" t="t" r="r" b="b"/>
              <a:pathLst>
                <a:path w="271145" h="114300">
                  <a:moveTo>
                    <a:pt x="265244" y="0"/>
                  </a:moveTo>
                  <a:lnTo>
                    <a:pt x="256012" y="0"/>
                  </a:lnTo>
                  <a:lnTo>
                    <a:pt x="253858" y="615"/>
                  </a:lnTo>
                  <a:lnTo>
                    <a:pt x="199394" y="32002"/>
                  </a:lnTo>
                  <a:lnTo>
                    <a:pt x="200009" y="35387"/>
                  </a:lnTo>
                  <a:lnTo>
                    <a:pt x="200009" y="38772"/>
                  </a:lnTo>
                  <a:lnTo>
                    <a:pt x="174469" y="61543"/>
                  </a:lnTo>
                  <a:lnTo>
                    <a:pt x="120005" y="61543"/>
                  </a:lnTo>
                  <a:lnTo>
                    <a:pt x="120005" y="49235"/>
                  </a:lnTo>
                  <a:lnTo>
                    <a:pt x="182162" y="49235"/>
                  </a:lnTo>
                  <a:lnTo>
                    <a:pt x="187701" y="43696"/>
                  </a:lnTo>
                  <a:lnTo>
                    <a:pt x="187701" y="30156"/>
                  </a:lnTo>
                  <a:lnTo>
                    <a:pt x="182162" y="24617"/>
                  </a:lnTo>
                  <a:lnTo>
                    <a:pt x="96311" y="24617"/>
                  </a:lnTo>
                  <a:lnTo>
                    <a:pt x="91388" y="26156"/>
                  </a:lnTo>
                  <a:lnTo>
                    <a:pt x="87080" y="28617"/>
                  </a:lnTo>
                  <a:lnTo>
                    <a:pt x="0" y="70775"/>
                  </a:lnTo>
                  <a:lnTo>
                    <a:pt x="43078" y="113856"/>
                  </a:lnTo>
                  <a:lnTo>
                    <a:pt x="59117" y="101090"/>
                  </a:lnTo>
                  <a:lnTo>
                    <a:pt x="77003" y="92508"/>
                  </a:lnTo>
                  <a:lnTo>
                    <a:pt x="96388" y="87675"/>
                  </a:lnTo>
                  <a:lnTo>
                    <a:pt x="116928" y="86161"/>
                  </a:lnTo>
                  <a:lnTo>
                    <a:pt x="177239" y="86161"/>
                  </a:lnTo>
                  <a:lnTo>
                    <a:pt x="179701" y="85238"/>
                  </a:lnTo>
                  <a:lnTo>
                    <a:pt x="266474" y="21848"/>
                  </a:lnTo>
                  <a:lnTo>
                    <a:pt x="268936" y="19386"/>
                  </a:lnTo>
                  <a:lnTo>
                    <a:pt x="270782" y="16001"/>
                  </a:lnTo>
                  <a:lnTo>
                    <a:pt x="270782" y="12308"/>
                  </a:lnTo>
                  <a:lnTo>
                    <a:pt x="270782" y="5538"/>
                  </a:lnTo>
                  <a:lnTo>
                    <a:pt x="2652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267" y="5060453"/>
              <a:ext cx="154979" cy="10815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3463015" y="7372159"/>
            <a:ext cx="4028123" cy="1780223"/>
            <a:chOff x="8975343" y="4914772"/>
            <a:chExt cx="2685415" cy="1186815"/>
          </a:xfrm>
        </p:grpSpPr>
        <p:sp>
          <p:nvSpPr>
            <p:cNvPr id="33" name="object 33"/>
            <p:cNvSpPr/>
            <p:nvPr/>
          </p:nvSpPr>
          <p:spPr>
            <a:xfrm>
              <a:off x="8981693" y="492112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2588640" y="0"/>
                  </a:moveTo>
                  <a:lnTo>
                    <a:pt x="83820" y="0"/>
                  </a:lnTo>
                  <a:lnTo>
                    <a:pt x="51167" y="6596"/>
                  </a:lnTo>
                  <a:lnTo>
                    <a:pt x="24526" y="24574"/>
                  </a:lnTo>
                  <a:lnTo>
                    <a:pt x="6578" y="51220"/>
                  </a:lnTo>
                  <a:lnTo>
                    <a:pt x="0" y="83819"/>
                  </a:lnTo>
                  <a:lnTo>
                    <a:pt x="0" y="1089914"/>
                  </a:lnTo>
                  <a:lnTo>
                    <a:pt x="6578" y="1122549"/>
                  </a:lnTo>
                  <a:lnTo>
                    <a:pt x="24526" y="1149200"/>
                  </a:lnTo>
                  <a:lnTo>
                    <a:pt x="51167" y="1167170"/>
                  </a:lnTo>
                  <a:lnTo>
                    <a:pt x="83820" y="1173759"/>
                  </a:lnTo>
                  <a:lnTo>
                    <a:pt x="2588640" y="1173759"/>
                  </a:lnTo>
                  <a:lnTo>
                    <a:pt x="2621293" y="1167170"/>
                  </a:lnTo>
                  <a:lnTo>
                    <a:pt x="2647934" y="1149200"/>
                  </a:lnTo>
                  <a:lnTo>
                    <a:pt x="2665882" y="1122549"/>
                  </a:lnTo>
                  <a:lnTo>
                    <a:pt x="2672460" y="1089914"/>
                  </a:lnTo>
                  <a:lnTo>
                    <a:pt x="2672460" y="83819"/>
                  </a:lnTo>
                  <a:lnTo>
                    <a:pt x="2665882" y="51220"/>
                  </a:lnTo>
                  <a:lnTo>
                    <a:pt x="2647934" y="24574"/>
                  </a:lnTo>
                  <a:lnTo>
                    <a:pt x="2621293" y="6596"/>
                  </a:lnTo>
                  <a:lnTo>
                    <a:pt x="2588640" y="0"/>
                  </a:lnTo>
                  <a:close/>
                </a:path>
              </a:pathLst>
            </a:custGeom>
            <a:solidFill>
              <a:srgbClr val="F0F5F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981693" y="4921122"/>
              <a:ext cx="2672715" cy="1174115"/>
            </a:xfrm>
            <a:custGeom>
              <a:avLst/>
              <a:gdLst/>
              <a:ahLst/>
              <a:cxnLst/>
              <a:rect l="l" t="t" r="r" b="b"/>
              <a:pathLst>
                <a:path w="2672715" h="1174114">
                  <a:moveTo>
                    <a:pt x="0" y="83819"/>
                  </a:moveTo>
                  <a:lnTo>
                    <a:pt x="6578" y="51220"/>
                  </a:lnTo>
                  <a:lnTo>
                    <a:pt x="24526" y="24574"/>
                  </a:lnTo>
                  <a:lnTo>
                    <a:pt x="51167" y="6596"/>
                  </a:lnTo>
                  <a:lnTo>
                    <a:pt x="83820" y="0"/>
                  </a:lnTo>
                  <a:lnTo>
                    <a:pt x="2588640" y="0"/>
                  </a:lnTo>
                  <a:lnTo>
                    <a:pt x="2621293" y="6596"/>
                  </a:lnTo>
                  <a:lnTo>
                    <a:pt x="2647934" y="24574"/>
                  </a:lnTo>
                  <a:lnTo>
                    <a:pt x="2665882" y="51220"/>
                  </a:lnTo>
                  <a:lnTo>
                    <a:pt x="2672460" y="83819"/>
                  </a:lnTo>
                  <a:lnTo>
                    <a:pt x="2672460" y="1089914"/>
                  </a:lnTo>
                  <a:lnTo>
                    <a:pt x="2665882" y="1122549"/>
                  </a:lnTo>
                  <a:lnTo>
                    <a:pt x="2647934" y="1149200"/>
                  </a:lnTo>
                  <a:lnTo>
                    <a:pt x="2621293" y="1167170"/>
                  </a:lnTo>
                  <a:lnTo>
                    <a:pt x="2588640" y="1173759"/>
                  </a:lnTo>
                  <a:lnTo>
                    <a:pt x="83820" y="1173759"/>
                  </a:lnTo>
                  <a:lnTo>
                    <a:pt x="51167" y="1167170"/>
                  </a:lnTo>
                  <a:lnTo>
                    <a:pt x="24526" y="1149200"/>
                  </a:lnTo>
                  <a:lnTo>
                    <a:pt x="6578" y="1122549"/>
                  </a:lnTo>
                  <a:lnTo>
                    <a:pt x="0" y="1089914"/>
                  </a:lnTo>
                  <a:lnTo>
                    <a:pt x="0" y="83819"/>
                  </a:lnTo>
                  <a:close/>
                </a:path>
              </a:pathLst>
            </a:custGeom>
            <a:ln w="12700">
              <a:solidFill>
                <a:srgbClr val="F0F5F8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4524863" y="7568183"/>
            <a:ext cx="981075" cy="2962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defTabSz="1371600">
              <a:spcBef>
                <a:spcPts val="150"/>
              </a:spcBef>
            </a:pPr>
            <a:r>
              <a:rPr b="1" kern="0" spc="-15" dirty="0">
                <a:solidFill>
                  <a:srgbClr val="0340B8"/>
                </a:solidFill>
                <a:latin typeface="Calibri"/>
                <a:cs typeface="Calibri"/>
              </a:rPr>
              <a:t>EFFICIENT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729335" y="8042807"/>
            <a:ext cx="2475546" cy="924612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defTabSz="1371600">
              <a:spcBef>
                <a:spcPts val="870"/>
              </a:spcBef>
            </a:pPr>
            <a:r>
              <a:rPr sz="3300" b="1" kern="0" dirty="0">
                <a:solidFill>
                  <a:srgbClr val="0A1F39"/>
                </a:solidFill>
                <a:latin typeface="Calibri"/>
                <a:cs typeface="Calibri"/>
              </a:rPr>
              <a:t>100%</a:t>
            </a:r>
            <a:r>
              <a:rPr sz="3300" b="1" kern="0" spc="-8" dirty="0">
                <a:solidFill>
                  <a:srgbClr val="0A1F39"/>
                </a:solidFill>
                <a:latin typeface="Calibri"/>
                <a:cs typeface="Calibri"/>
              </a:rPr>
              <a:t> </a:t>
            </a:r>
            <a:r>
              <a:rPr sz="2700" b="1" kern="0" spc="-15" dirty="0">
                <a:solidFill>
                  <a:srgbClr val="0A1F39"/>
                </a:solidFill>
                <a:latin typeface="Calibri"/>
                <a:cs typeface="Calibri"/>
              </a:rPr>
              <a:t>reversible</a:t>
            </a:r>
            <a:endParaRPr sz="27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9050" defTabSz="1371600">
              <a:spcBef>
                <a:spcPts val="375"/>
              </a:spcBef>
            </a:pP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No</a:t>
            </a:r>
            <a:r>
              <a:rPr sz="1650" kern="0" spc="-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loss</a:t>
            </a:r>
            <a:r>
              <a:rPr sz="1650" kern="0" spc="-38" dirty="0">
                <a:solidFill>
                  <a:srgbClr val="5B6B7E"/>
                </a:solidFill>
                <a:latin typeface="Calibri"/>
                <a:cs typeface="Calibri"/>
              </a:rPr>
              <a:t> </a:t>
            </a:r>
            <a:r>
              <a:rPr sz="1650" kern="0" dirty="0">
                <a:solidFill>
                  <a:srgbClr val="5B6B7E"/>
                </a:solidFill>
                <a:latin typeface="Calibri"/>
                <a:cs typeface="Calibri"/>
              </a:rPr>
              <a:t>over</a:t>
            </a:r>
            <a:r>
              <a:rPr sz="1650" kern="0" spc="-30" dirty="0">
                <a:solidFill>
                  <a:srgbClr val="5B6B7E"/>
                </a:solidFill>
                <a:latin typeface="Calibri"/>
                <a:cs typeface="Calibri"/>
              </a:rPr>
              <a:t> time</a:t>
            </a:r>
            <a:endParaRPr sz="165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3634276" y="7446836"/>
            <a:ext cx="636270" cy="636270"/>
            <a:chOff x="9089517" y="4964557"/>
            <a:chExt cx="424180" cy="424180"/>
          </a:xfrm>
        </p:grpSpPr>
        <p:sp>
          <p:nvSpPr>
            <p:cNvPr id="38" name="object 38"/>
            <p:cNvSpPr/>
            <p:nvPr/>
          </p:nvSpPr>
          <p:spPr>
            <a:xfrm>
              <a:off x="9095867" y="49709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205739" y="0"/>
                  </a:moveTo>
                  <a:lnTo>
                    <a:pt x="158553" y="5431"/>
                  </a:lnTo>
                  <a:lnTo>
                    <a:pt x="115244" y="20905"/>
                  </a:lnTo>
                  <a:lnTo>
                    <a:pt x="77044" y="45186"/>
                  </a:lnTo>
                  <a:lnTo>
                    <a:pt x="45186" y="77044"/>
                  </a:lnTo>
                  <a:lnTo>
                    <a:pt x="20905" y="115244"/>
                  </a:lnTo>
                  <a:lnTo>
                    <a:pt x="5431" y="158553"/>
                  </a:lnTo>
                  <a:lnTo>
                    <a:pt x="0" y="205740"/>
                  </a:lnTo>
                  <a:lnTo>
                    <a:pt x="5431" y="252886"/>
                  </a:lnTo>
                  <a:lnTo>
                    <a:pt x="20905" y="296180"/>
                  </a:lnTo>
                  <a:lnTo>
                    <a:pt x="45186" y="334382"/>
                  </a:lnTo>
                  <a:lnTo>
                    <a:pt x="77044" y="366253"/>
                  </a:lnTo>
                  <a:lnTo>
                    <a:pt x="115244" y="390552"/>
                  </a:lnTo>
                  <a:lnTo>
                    <a:pt x="158553" y="406041"/>
                  </a:lnTo>
                  <a:lnTo>
                    <a:pt x="205739" y="411480"/>
                  </a:lnTo>
                  <a:lnTo>
                    <a:pt x="252926" y="406041"/>
                  </a:lnTo>
                  <a:lnTo>
                    <a:pt x="296235" y="390552"/>
                  </a:lnTo>
                  <a:lnTo>
                    <a:pt x="334435" y="366253"/>
                  </a:lnTo>
                  <a:lnTo>
                    <a:pt x="366293" y="334382"/>
                  </a:lnTo>
                  <a:lnTo>
                    <a:pt x="390574" y="296180"/>
                  </a:lnTo>
                  <a:lnTo>
                    <a:pt x="406048" y="252886"/>
                  </a:lnTo>
                  <a:lnTo>
                    <a:pt x="411479" y="205740"/>
                  </a:lnTo>
                  <a:lnTo>
                    <a:pt x="406048" y="158553"/>
                  </a:lnTo>
                  <a:lnTo>
                    <a:pt x="390574" y="115244"/>
                  </a:lnTo>
                  <a:lnTo>
                    <a:pt x="366293" y="77044"/>
                  </a:lnTo>
                  <a:lnTo>
                    <a:pt x="334435" y="45186"/>
                  </a:lnTo>
                  <a:lnTo>
                    <a:pt x="296235" y="20905"/>
                  </a:lnTo>
                  <a:lnTo>
                    <a:pt x="252926" y="543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340B8"/>
            </a:solidFill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9095867" y="4970907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79" h="411479">
                  <a:moveTo>
                    <a:pt x="0" y="205740"/>
                  </a:moveTo>
                  <a:lnTo>
                    <a:pt x="5431" y="158553"/>
                  </a:lnTo>
                  <a:lnTo>
                    <a:pt x="20905" y="115244"/>
                  </a:lnTo>
                  <a:lnTo>
                    <a:pt x="45186" y="77044"/>
                  </a:lnTo>
                  <a:lnTo>
                    <a:pt x="77044" y="45186"/>
                  </a:lnTo>
                  <a:lnTo>
                    <a:pt x="115244" y="20905"/>
                  </a:lnTo>
                  <a:lnTo>
                    <a:pt x="158553" y="5431"/>
                  </a:lnTo>
                  <a:lnTo>
                    <a:pt x="205739" y="0"/>
                  </a:lnTo>
                  <a:lnTo>
                    <a:pt x="252926" y="5431"/>
                  </a:lnTo>
                  <a:lnTo>
                    <a:pt x="296235" y="20905"/>
                  </a:lnTo>
                  <a:lnTo>
                    <a:pt x="334435" y="45186"/>
                  </a:lnTo>
                  <a:lnTo>
                    <a:pt x="366293" y="77044"/>
                  </a:lnTo>
                  <a:lnTo>
                    <a:pt x="390574" y="115244"/>
                  </a:lnTo>
                  <a:lnTo>
                    <a:pt x="406048" y="158553"/>
                  </a:lnTo>
                  <a:lnTo>
                    <a:pt x="411479" y="205740"/>
                  </a:lnTo>
                  <a:lnTo>
                    <a:pt x="406048" y="252886"/>
                  </a:lnTo>
                  <a:lnTo>
                    <a:pt x="390574" y="296180"/>
                  </a:lnTo>
                  <a:lnTo>
                    <a:pt x="366293" y="334382"/>
                  </a:lnTo>
                  <a:lnTo>
                    <a:pt x="334435" y="366253"/>
                  </a:lnTo>
                  <a:lnTo>
                    <a:pt x="296235" y="390552"/>
                  </a:lnTo>
                  <a:lnTo>
                    <a:pt x="252926" y="406041"/>
                  </a:lnTo>
                  <a:lnTo>
                    <a:pt x="205739" y="411480"/>
                  </a:lnTo>
                  <a:lnTo>
                    <a:pt x="158553" y="406041"/>
                  </a:lnTo>
                  <a:lnTo>
                    <a:pt x="115244" y="390552"/>
                  </a:lnTo>
                  <a:lnTo>
                    <a:pt x="77044" y="366253"/>
                  </a:lnTo>
                  <a:lnTo>
                    <a:pt x="45186" y="334382"/>
                  </a:lnTo>
                  <a:lnTo>
                    <a:pt x="20905" y="296180"/>
                  </a:lnTo>
                  <a:lnTo>
                    <a:pt x="5431" y="252886"/>
                  </a:lnTo>
                  <a:lnTo>
                    <a:pt x="0" y="20574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pPr defTabSz="1371600"/>
              <a:endParaRPr sz="27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46895" y="5048481"/>
              <a:ext cx="291940" cy="284067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sp>
        <p:nvSpPr>
          <p:cNvPr id="60" name="object 6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27</a:t>
            </a:fld>
            <a:endParaRPr kern="0" spc="-38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063114" y="487203"/>
            <a:ext cx="9274017" cy="5732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pc="-15" dirty="0"/>
              <a:t>Operating</a:t>
            </a:r>
            <a:r>
              <a:rPr spc="-135" dirty="0"/>
              <a:t> </a:t>
            </a:r>
            <a:r>
              <a:rPr spc="-30" dirty="0"/>
              <a:t>unit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spc="-15" dirty="0"/>
              <a:t>01/10/2026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3447289" y="980693"/>
            <a:ext cx="11467148" cy="8977313"/>
            <a:chOff x="2298192" y="653795"/>
            <a:chExt cx="7644765" cy="5984875"/>
          </a:xfrm>
        </p:grpSpPr>
        <p:pic>
          <p:nvPicPr>
            <p:cNvPr id="3" name="object 3" descr="Une image contenant texte, capture d’écran, Police, ligne  Description générée automatiquement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5786" y="5624487"/>
              <a:ext cx="4440300" cy="10137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8192" y="653795"/>
              <a:ext cx="7644383" cy="49636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4608" y="680084"/>
              <a:ext cx="7542784" cy="486092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defTabSz="1371600">
              <a:lnSpc>
                <a:spcPts val="1433"/>
              </a:lnSpc>
            </a:pPr>
            <a:r>
              <a:rPr kern="0" dirty="0"/>
              <a:t>Water</a:t>
            </a:r>
            <a:r>
              <a:rPr kern="0" spc="-60" dirty="0"/>
              <a:t> </a:t>
            </a:r>
            <a:r>
              <a:rPr kern="0" dirty="0"/>
              <a:t>Horizon</a:t>
            </a:r>
            <a:r>
              <a:rPr kern="0" spc="-68" dirty="0"/>
              <a:t> </a:t>
            </a:r>
            <a:r>
              <a:rPr kern="0" dirty="0"/>
              <a:t>Présentation</a:t>
            </a:r>
            <a:r>
              <a:rPr kern="0" spc="-23" dirty="0"/>
              <a:t> </a:t>
            </a:r>
            <a:r>
              <a:rPr kern="0" spc="-15" dirty="0"/>
              <a:t>Officielle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defTabSz="1371600">
              <a:lnSpc>
                <a:spcPts val="1860"/>
              </a:lnSpc>
            </a:pPr>
            <a:fld id="{81D60167-4931-47E6-BA6A-407CBD079E47}" type="slidenum">
              <a:rPr kern="0" spc="-38" dirty="0"/>
              <a:pPr marL="95250" defTabSz="1371600">
                <a:lnSpc>
                  <a:spcPts val="1860"/>
                </a:lnSpc>
              </a:pPr>
              <a:t>28</a:t>
            </a:fld>
            <a:endParaRPr kern="0" spc="-38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5"/>
            <a:ext cx="18288000" cy="10287000"/>
            <a:chOff x="0" y="-3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773" y="-3"/>
              <a:ext cx="11752453" cy="685800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" y="0"/>
            <a:ext cx="330518" cy="10287000"/>
          </a:xfrm>
          <a:custGeom>
            <a:avLst/>
            <a:gdLst/>
            <a:ahLst/>
            <a:cxnLst/>
            <a:rect l="l" t="t" r="r" b="b"/>
            <a:pathLst>
              <a:path w="220345" h="6858000">
                <a:moveTo>
                  <a:pt x="219767" y="6858000"/>
                </a:moveTo>
                <a:lnTo>
                  <a:pt x="219767" y="0"/>
                </a:lnTo>
                <a:lnTo>
                  <a:pt x="0" y="0"/>
                </a:lnTo>
                <a:lnTo>
                  <a:pt x="0" y="6858000"/>
                </a:lnTo>
                <a:lnTo>
                  <a:pt x="219767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0045" y="1567586"/>
            <a:ext cx="5367908" cy="49076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11972290" y="0"/>
                </a:lnTo>
                <a:lnTo>
                  <a:pt x="0" y="0"/>
                </a:lnTo>
                <a:lnTo>
                  <a:pt x="0" y="163576"/>
                </a:lnTo>
                <a:lnTo>
                  <a:pt x="11972290" y="163576"/>
                </a:lnTo>
                <a:lnTo>
                  <a:pt x="11972290" y="6728942"/>
                </a:lnTo>
                <a:lnTo>
                  <a:pt x="0" y="6728942"/>
                </a:lnTo>
                <a:lnTo>
                  <a:pt x="0" y="6858000"/>
                </a:lnTo>
                <a:lnTo>
                  <a:pt x="11972290" y="6858000"/>
                </a:lnTo>
                <a:lnTo>
                  <a:pt x="12192000" y="6858000"/>
                </a:lnTo>
                <a:lnTo>
                  <a:pt x="12192000" y="6728942"/>
                </a:lnTo>
                <a:lnTo>
                  <a:pt x="12192000" y="1635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371600"/>
            <a:endParaRPr sz="2700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156323" y="8278216"/>
            <a:ext cx="3975735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7200" dirty="0">
                <a:solidFill>
                  <a:srgbClr val="FFFFFF"/>
                </a:solidFill>
              </a:rPr>
              <a:t>Thank</a:t>
            </a:r>
            <a:r>
              <a:rPr sz="7200" spc="-15" dirty="0">
                <a:solidFill>
                  <a:srgbClr val="FFFFFF"/>
                </a:solidFill>
              </a:rPr>
              <a:t> </a:t>
            </a:r>
            <a:r>
              <a:rPr sz="7200" spc="-38" dirty="0">
                <a:solidFill>
                  <a:srgbClr val="FFFFFF"/>
                </a:solidFill>
              </a:rPr>
              <a:t>you</a:t>
            </a:r>
            <a:endParaRPr sz="7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05185" y="-176885"/>
            <a:ext cx="11782815" cy="10547434"/>
          </a:xfrm>
          <a:custGeom>
            <a:avLst/>
            <a:gdLst/>
            <a:ahLst/>
            <a:cxnLst/>
            <a:rect l="l" t="t" r="r" b="b"/>
            <a:pathLst>
              <a:path w="11782815" h="10547434">
                <a:moveTo>
                  <a:pt x="0" y="0"/>
                </a:moveTo>
                <a:lnTo>
                  <a:pt x="11782815" y="0"/>
                </a:lnTo>
                <a:lnTo>
                  <a:pt x="11782815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669" t="-11764" b="-142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505185" cy="10376272"/>
          </a:xfrm>
          <a:custGeom>
            <a:avLst/>
            <a:gdLst/>
            <a:ahLst/>
            <a:cxnLst/>
            <a:rect l="l" t="t" r="r" b="b"/>
            <a:pathLst>
              <a:path w="6505185" h="10376272">
                <a:moveTo>
                  <a:pt x="0" y="0"/>
                </a:moveTo>
                <a:lnTo>
                  <a:pt x="6505185" y="0"/>
                </a:lnTo>
                <a:lnTo>
                  <a:pt x="6505185" y="10376272"/>
                </a:lnTo>
                <a:lnTo>
                  <a:pt x="0" y="1037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930" r="-69930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7210576" y="2445729"/>
            <a:ext cx="10163024" cy="938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026"/>
              </a:lnSpc>
              <a:spcBef>
                <a:spcPct val="0"/>
              </a:spcBef>
            </a:pPr>
            <a:r>
              <a:rPr lang="en-US" sz="5733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Lucía Gallego Florencio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10576" y="3511992"/>
            <a:ext cx="6662526" cy="1392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Energy Innovation Engineer</a:t>
            </a:r>
          </a:p>
          <a:p>
            <a:pPr marL="0" lvl="0" indent="0" algn="l">
              <a:lnSpc>
                <a:spcPts val="5600"/>
              </a:lnSpc>
              <a:spcBef>
                <a:spcPct val="0"/>
              </a:spcBef>
            </a:pPr>
            <a:r>
              <a:rPr lang="en-US" sz="4000" u="none" strike="noStrike">
                <a:solidFill>
                  <a:srgbClr val="C6A1CF"/>
                </a:solidFill>
                <a:latin typeface="Open Sauce"/>
                <a:ea typeface="Open Sauce"/>
                <a:cs typeface="Open Sauce"/>
                <a:sym typeface="Open Sauce"/>
              </a:rPr>
              <a:t>Veolia Spain</a:t>
            </a:r>
          </a:p>
        </p:txBody>
      </p:sp>
      <p:sp>
        <p:nvSpPr>
          <p:cNvPr id="6" name="Freeform 6"/>
          <p:cNvSpPr/>
          <p:nvPr/>
        </p:nvSpPr>
        <p:spPr>
          <a:xfrm>
            <a:off x="15646112" y="9259617"/>
            <a:ext cx="2307134" cy="565248"/>
          </a:xfrm>
          <a:custGeom>
            <a:avLst/>
            <a:gdLst/>
            <a:ahLst/>
            <a:cxnLst/>
            <a:rect l="l" t="t" r="r" b="b"/>
            <a:pathLst>
              <a:path w="2307134" h="565248">
                <a:moveTo>
                  <a:pt x="0" y="0"/>
                </a:moveTo>
                <a:lnTo>
                  <a:pt x="2307134" y="0"/>
                </a:lnTo>
                <a:lnTo>
                  <a:pt x="2307134" y="565248"/>
                </a:lnTo>
                <a:lnTo>
                  <a:pt x="0" y="565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AutoShape 7"/>
          <p:cNvSpPr/>
          <p:nvPr/>
        </p:nvSpPr>
        <p:spPr>
          <a:xfrm>
            <a:off x="7210576" y="5874892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8" name="TextBox 8"/>
          <p:cNvSpPr txBox="1"/>
          <p:nvPr/>
        </p:nvSpPr>
        <p:spPr>
          <a:xfrm>
            <a:off x="7210576" y="6443273"/>
            <a:ext cx="10372032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i="1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Integrat</a:t>
            </a:r>
            <a:r>
              <a:rPr lang="en-US" sz="3500" i="1" u="none" strike="noStrike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ion Assessment , Investment Relevance &amp; Replication Potential Across Europe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>
            <a:spLocks noGrp="1"/>
          </p:cNvSpPr>
          <p:nvPr>
            <p:ph type="title"/>
          </p:nvPr>
        </p:nvSpPr>
        <p:spPr>
          <a:xfrm>
            <a:off x="1257300" y="1028360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/>
          </a:bodyPr>
          <a:lstStyle/>
          <a:p>
            <a:r>
              <a:rPr lang="es-ES" sz="6300"/>
              <a:t>Integration scenarios  </a:t>
            </a:r>
            <a:endParaRPr sz="6300"/>
          </a:p>
        </p:txBody>
      </p:sp>
      <p:sp>
        <p:nvSpPr>
          <p:cNvPr id="156" name="Google Shape;156;p17"/>
          <p:cNvSpPr txBox="1">
            <a:spLocks noGrp="1"/>
          </p:cNvSpPr>
          <p:nvPr>
            <p:ph type="body" idx="1"/>
          </p:nvPr>
        </p:nvSpPr>
        <p:spPr>
          <a:xfrm>
            <a:off x="1514663" y="8292134"/>
            <a:ext cx="15258600" cy="1157850"/>
          </a:xfrm>
          <a:prstGeom prst="rect">
            <a:avLst/>
          </a:prstGeom>
          <a:solidFill>
            <a:srgbClr val="F8FAFC"/>
          </a:solidFill>
          <a:ln w="2857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t" anchorCtr="0">
            <a:normAutofit fontScale="85000" lnSpcReduction="10000"/>
          </a:bodyPr>
          <a:lstStyle/>
          <a:p>
            <a:pPr marL="0" indent="0" algn="just">
              <a:lnSpc>
                <a:spcPct val="115000"/>
              </a:lnSpc>
              <a:spcBef>
                <a:spcPts val="0"/>
              </a:spcBef>
              <a:buSzPct val="121017"/>
              <a:buNone/>
            </a:pPr>
            <a:r>
              <a:rPr lang="es-ES" sz="2412" b="1">
                <a:solidFill>
                  <a:srgbClr val="4A86E8"/>
                </a:solidFill>
              </a:rPr>
              <a:t>Why only PCM moves?</a:t>
            </a:r>
            <a:endParaRPr sz="2412" b="1">
              <a:solidFill>
                <a:srgbClr val="4A86E8"/>
              </a:solidFill>
            </a:endParaRPr>
          </a:p>
          <a:p>
            <a:pPr marL="0" indent="0"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ct val="144144"/>
              <a:buNone/>
            </a:pPr>
            <a:r>
              <a:rPr lang="es-ES" sz="2025">
                <a:solidFill>
                  <a:srgbClr val="334155"/>
                </a:solidFill>
              </a:rPr>
              <a:t>The seasonal TCM storage needs charging temperatures up to 100 °C and vacuum or pressurised piping, which conflict with urban transport safety rules.</a:t>
            </a:r>
            <a:endParaRPr sz="2250" b="1">
              <a:solidFill>
                <a:srgbClr val="1D6F8F"/>
              </a:solidFill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1514645" y="2825121"/>
            <a:ext cx="6871500" cy="2417400"/>
          </a:xfrm>
          <a:prstGeom prst="flowChartAlternateProcess">
            <a:avLst/>
          </a:prstGeom>
          <a:solidFill>
            <a:srgbClr val="FFFFFF"/>
          </a:solidFill>
          <a:ln w="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600"/>
            </a:pPr>
            <a:endParaRPr sz="24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1996748" y="3103629"/>
            <a:ext cx="5780250" cy="1835100"/>
          </a:xfrm>
          <a:prstGeom prst="rect">
            <a:avLst/>
          </a:prstGeom>
          <a:solidFill>
            <a:srgbClr val="FFFFFF"/>
          </a:solidFill>
          <a:ln w="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lnSpc>
                <a:spcPct val="115000"/>
              </a:lnSpc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s-ES" sz="30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Direct</a:t>
            </a:r>
            <a:r>
              <a:rPr lang="es-ES" sz="30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connection</a:t>
            </a:r>
            <a:endParaRPr sz="30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s-ES" sz="22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center and network are close. Heat flows from storage into the network by pipeline</a:t>
            </a:r>
            <a:r>
              <a:rPr lang="es-ES" sz="28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1514645" y="5634996"/>
            <a:ext cx="6871500" cy="2417400"/>
          </a:xfrm>
          <a:prstGeom prst="flowChartAlternateProcess">
            <a:avLst/>
          </a:prstGeom>
          <a:solidFill>
            <a:srgbClr val="FFFFFF"/>
          </a:solidFill>
          <a:ln w="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600"/>
            </a:pPr>
            <a:endParaRPr sz="24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1996748" y="5780571"/>
            <a:ext cx="5780250" cy="2126250"/>
          </a:xfrm>
          <a:prstGeom prst="rect">
            <a:avLst/>
          </a:prstGeom>
          <a:solidFill>
            <a:srgbClr val="FFFFFF"/>
          </a:solidFill>
          <a:ln w="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B1 - Single Heat on Wheels, TCS hosted by DC</a:t>
            </a:r>
            <a:endParaRPr sz="285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buClr>
                <a:srgbClr val="000000"/>
              </a:buClr>
              <a:buSzPts val="1500"/>
            </a:pPr>
            <a:r>
              <a:rPr lang="es-ES" sz="22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Heat stored on site in summer PCM containers carry it to the network in winter.</a:t>
            </a:r>
            <a:endParaRPr sz="22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9901857" y="2825121"/>
            <a:ext cx="6871500" cy="2417400"/>
          </a:xfrm>
          <a:prstGeom prst="flowChartAlternateProcess">
            <a:avLst/>
          </a:prstGeom>
          <a:solidFill>
            <a:srgbClr val="FFFFFF"/>
          </a:solidFill>
          <a:ln w="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600"/>
            </a:pPr>
            <a:endParaRPr sz="24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10504676" y="3193959"/>
            <a:ext cx="5621850" cy="1835100"/>
          </a:xfrm>
          <a:prstGeom prst="rect">
            <a:avLst/>
          </a:prstGeom>
          <a:solidFill>
            <a:srgbClr val="FFFFFF"/>
          </a:solidFill>
          <a:ln w="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lnSpc>
                <a:spcPct val="115000"/>
              </a:lnSpc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B2 - Single Heat on Wheels, TCS hosted by DHN</a:t>
            </a:r>
            <a:endParaRPr sz="27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s-ES" sz="22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Trucks haul heat daily during summer to TCM storage at DHN. This is the Varna demonstrator</a:t>
            </a:r>
            <a:r>
              <a:rPr lang="es-ES" sz="25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5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9901857" y="5634996"/>
            <a:ext cx="6871500" cy="2417400"/>
          </a:xfrm>
          <a:prstGeom prst="flowChartAlternateProcess">
            <a:avLst/>
          </a:prstGeom>
          <a:solidFill>
            <a:srgbClr val="FFFFFF"/>
          </a:solidFill>
          <a:ln w="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600"/>
            </a:pPr>
            <a:endParaRPr sz="24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10447500" y="5926146"/>
            <a:ext cx="5780250" cy="18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 defTabSz="1371600">
              <a:lnSpc>
                <a:spcPct val="115000"/>
              </a:lnSpc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C - Dual Heat on Wheels </a:t>
            </a:r>
            <a:endParaRPr sz="2700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s-ES" sz="225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Storage sits away from both sides: one fleet charges it, another delivers to the network.</a:t>
            </a:r>
            <a:endParaRPr sz="22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1257300" y="1330992"/>
            <a:ext cx="15773400" cy="1166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/>
          </a:bodyPr>
          <a:lstStyle/>
          <a:p>
            <a:pPr>
              <a:buClr>
                <a:srgbClr val="77CEFF"/>
              </a:buClr>
              <a:buSzPts val="2800"/>
            </a:pPr>
            <a:r>
              <a:rPr lang="es-ES"/>
              <a:t>Methodology for replicability analysis 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1972119" y="2601542"/>
            <a:ext cx="91440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Definition of key parameters and site characteristics  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8334" y="3290678"/>
            <a:ext cx="8576958" cy="6123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780" y="3259622"/>
            <a:ext cx="7464048" cy="195451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766834" y="5630204"/>
            <a:ext cx="8192996" cy="4455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342900" indent="-342900" algn="just" defTabSz="1371600"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lang="es-ES" sz="19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Centre Size (Available Thermal Capacity):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Determines the total volume of waste heat available for recovery.</a:t>
            </a:r>
            <a:endParaRPr sz="19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28700" lvl="1" indent="-342900" algn="just" defTabSz="1371600">
              <a:buClr>
                <a:srgbClr val="000000"/>
              </a:buClr>
              <a:buSzPts val="1300"/>
              <a:buFont typeface="Calibri"/>
              <a:buChar char="•"/>
            </a:pPr>
            <a:r>
              <a:rPr lang="es-ES" sz="1950" i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Values: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Small (&lt; 1 MW), Medium (1-10 MW), Large (&gt; 10 MW).</a:t>
            </a:r>
            <a:endParaRPr sz="19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algn="just" defTabSz="1371600">
              <a:buClr>
                <a:srgbClr val="000000"/>
              </a:buClr>
              <a:buSzPts val="1300"/>
            </a:pPr>
            <a:endParaRPr sz="195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just" defTabSz="1371600"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lang="es-ES" sz="19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Temperature of Thermal Demand: 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Represents the operating temperature of the existing District Heating Network (DHN) or the specific identified heat sink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28700" lvl="1" indent="-342900" algn="just" defTabSz="1371600">
              <a:buClr>
                <a:srgbClr val="000000"/>
              </a:buClr>
              <a:buSzPts val="1300"/>
              <a:buFont typeface="Calibri"/>
              <a:buChar char="•"/>
            </a:pPr>
            <a:r>
              <a:rPr lang="es-ES" sz="1950" i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Values: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Low (&lt; 60 °C), Medium (60-80 °C), High (&gt; 80 °C).</a:t>
            </a:r>
            <a:endParaRPr sz="19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algn="just" defTabSz="1371600">
              <a:buClr>
                <a:srgbClr val="000000"/>
              </a:buClr>
              <a:buSzPts val="1300"/>
            </a:pPr>
            <a:endParaRPr sz="195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just" defTabSz="1371600">
              <a:buClr>
                <a:srgbClr val="000000"/>
              </a:buClr>
              <a:buSzPts val="1300"/>
              <a:buFont typeface="Arial"/>
              <a:buAutoNum type="arabicPeriod"/>
            </a:pPr>
            <a:r>
              <a:rPr lang="es-ES" sz="195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Distance between DC and Heat Sink: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primary spatial constraint that determines the logistical and economic feasibility of the integration pathway.</a:t>
            </a:r>
            <a:endParaRPr sz="195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28700" lvl="1" indent="-342900" algn="just" defTabSz="1371600">
              <a:buClr>
                <a:srgbClr val="000000"/>
              </a:buClr>
              <a:buSzPts val="1300"/>
              <a:buFont typeface="Calibri"/>
              <a:buChar char="•"/>
            </a:pPr>
            <a:r>
              <a:rPr lang="es-ES" sz="1950" i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Values:</a:t>
            </a:r>
            <a:r>
              <a:rPr lang="es-ES" sz="195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Short (0-2 km), Medium (&gt;2-5 km), Long (&gt; 5 km).</a:t>
            </a:r>
            <a:endParaRPr sz="195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buClr>
                <a:srgbClr val="000000"/>
              </a:buClr>
              <a:buSzPts val="1800"/>
            </a:pPr>
            <a:endParaRPr sz="27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>
            <a:spLocks noGrp="1"/>
          </p:cNvSpPr>
          <p:nvPr>
            <p:ph type="title"/>
          </p:nvPr>
        </p:nvSpPr>
        <p:spPr>
          <a:xfrm>
            <a:off x="1257300" y="1342725"/>
            <a:ext cx="15773400" cy="18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r>
              <a:rPr lang="es-ES" sz="6300"/>
              <a:t>Definition of methodology for replicability analysis </a:t>
            </a:r>
            <a:endParaRPr sz="6300"/>
          </a:p>
        </p:txBody>
      </p:sp>
      <p:sp>
        <p:nvSpPr>
          <p:cNvPr id="179" name="Google Shape;179;p19"/>
          <p:cNvSpPr txBox="1"/>
          <p:nvPr/>
        </p:nvSpPr>
        <p:spPr>
          <a:xfrm>
            <a:off x="1665051" y="3332825"/>
            <a:ext cx="91440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Definition of replicability readiness dimensions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040" y="3793189"/>
            <a:ext cx="7732224" cy="578956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1263317" y="4511843"/>
            <a:ext cx="7925804" cy="46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Dimension 1: Technical Compatibility:</a:t>
            </a:r>
            <a:r>
              <a:rPr lang="es-ES" sz="21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Assesses the fundamental thermodynamic and volumetric fit between the thermal "source" (DC) and the "sink".</a:t>
            </a:r>
            <a:endParaRPr sz="3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endParaRPr sz="2100" b="1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Dimension 2: Seasonal Storage Criticality:</a:t>
            </a:r>
            <a:r>
              <a:rPr lang="es-ES" sz="21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This dimension is vital for validating the core THUNDER Thermochemical Material (TCM) technology.</a:t>
            </a:r>
            <a:endParaRPr sz="3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endParaRPr sz="2100" b="1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Dimension 3: Spatial, Logistical &amp; Infrastructure Feasibility:</a:t>
            </a:r>
            <a:r>
              <a:rPr lang="es-ES" sz="21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Evaluates the physical and operational viability of the integration pathway.</a:t>
            </a:r>
            <a:endParaRPr sz="3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endParaRPr sz="2100" b="1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Dimension 4: Market, Stakeholder &amp; Regulatory Context:</a:t>
            </a:r>
            <a:r>
              <a:rPr lang="es-ES" sz="21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Evaluates the external enabling environment, which is crucial for the business model's success.</a:t>
            </a:r>
            <a:endParaRPr sz="30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>
            <a:spLocks noGrp="1"/>
          </p:cNvSpPr>
          <p:nvPr>
            <p:ph type="title"/>
          </p:nvPr>
        </p:nvSpPr>
        <p:spPr>
          <a:xfrm>
            <a:off x="1257300" y="1330988"/>
            <a:ext cx="15773400" cy="182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/>
          </a:bodyPr>
          <a:lstStyle/>
          <a:p>
            <a:pPr>
              <a:buClr>
                <a:srgbClr val="77CEFF"/>
              </a:buClr>
              <a:buSzPct val="73168"/>
            </a:pPr>
            <a:r>
              <a:rPr lang="es-ES"/>
              <a:t>Definition</a:t>
            </a:r>
            <a:r>
              <a:rPr lang="es-ES" sz="6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/>
              <a:t>of methodology for replicability analysis </a:t>
            </a:r>
            <a:endParaRPr sz="6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</a:pP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2532294" y="2699927"/>
            <a:ext cx="91440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Pathway configuration assessment</a:t>
            </a:r>
            <a:endParaRPr sz="27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748281" y="3717731"/>
            <a:ext cx="8105352" cy="140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spcBef>
                <a:spcPts val="2250"/>
              </a:spcBef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Logistical Constraints Formulation (The "Truck-Trip" Limit):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contexts lacking direct pipeline connections, the HoW logistical viability is dictated by: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741297" y="5012042"/>
            <a:ext cx="7624089" cy="206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spcBef>
                <a:spcPts val="2250"/>
              </a:spcBef>
              <a:buClr>
                <a:srgbClr val="000000"/>
              </a:buClr>
              <a:buSzPts val="1400"/>
            </a:pPr>
            <a:r>
              <a:rPr lang="es-ES" sz="2100" b="1" u="sng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Transport thermal capacity of the PCM containers.</a:t>
            </a:r>
            <a:endParaRPr sz="2100" b="1" u="sng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28625" indent="-428625" algn="just" defTabSz="1371600">
              <a:spcBef>
                <a:spcPts val="2550"/>
              </a:spcBef>
              <a:buClr>
                <a:srgbClr val="000000"/>
              </a:buClr>
              <a:buSzPts val="1600"/>
              <a:buFont typeface="Noto Sans Symbols"/>
              <a:buChar char="⮚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0.045 MWh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(Current Pilot Scale)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28625" indent="-428625" algn="just" defTabSz="1371600">
              <a:spcBef>
                <a:spcPts val="2550"/>
              </a:spcBef>
              <a:buClr>
                <a:srgbClr val="000000"/>
              </a:buClr>
              <a:buSzPts val="1600"/>
              <a:buFont typeface="Noto Sans Symbols"/>
              <a:buChar char="⮚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0.904 MWh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(Future Commercial 20-ft)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748282" y="7078962"/>
            <a:ext cx="7248104" cy="13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spcBef>
                <a:spcPts val="2250"/>
              </a:spcBef>
              <a:buClr>
                <a:srgbClr val="000000"/>
              </a:buClr>
              <a:buSzPts val="1400"/>
            </a:pPr>
            <a:r>
              <a:rPr lang="es-ES" sz="2100" b="1" u="sng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Daily Recoverable Heat and Operational Window. </a:t>
            </a:r>
            <a:endParaRPr sz="21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spcBef>
                <a:spcPts val="2250"/>
              </a:spcBef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 E_{WH,day} = P_DC * t_recovery</a:t>
            </a:r>
            <a:endParaRPr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751977" y="8617619"/>
            <a:ext cx="7068552" cy="102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lnSpc>
                <a:spcPct val="91071"/>
              </a:lnSpc>
              <a:buClr>
                <a:srgbClr val="000000"/>
              </a:buClr>
              <a:buSzPts val="1400"/>
            </a:pPr>
            <a:r>
              <a:rPr lang="es-ES" sz="2100" b="1" u="sng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Thermal Charging Time 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lnSpc>
                <a:spcPct val="91071"/>
              </a:lnSpc>
              <a:buClr>
                <a:srgbClr val="000000"/>
              </a:buClr>
              <a:buSzPts val="1400"/>
            </a:pP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lnSpc>
                <a:spcPct val="91071"/>
              </a:lnSpc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 t_charge = C_pcm / P_HP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9429751" y="8933445"/>
            <a:ext cx="8467223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200"/>
            </a:pPr>
            <a:r>
              <a:rPr lang="es-ES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Note: Calculations based on 1 bay. If more bays are available, divide by the total number of bays.</a:t>
            </a:r>
            <a:endParaRPr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0" descr="Tabla  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15845" y="4292366"/>
            <a:ext cx="8495046" cy="451033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/>
          <p:nvPr/>
        </p:nvSpPr>
        <p:spPr>
          <a:xfrm>
            <a:off x="10798007" y="3449789"/>
            <a:ext cx="5730750" cy="646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algn="ctr" defTabSz="1371600">
              <a:buClr>
                <a:srgbClr val="000000"/>
              </a:buClr>
              <a:buSzPts val="1600"/>
            </a:pPr>
            <a:r>
              <a:rPr lang="es-ES" sz="24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N_trips = E_{WH,day} / C_pcm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>
            <a:spLocks noGrp="1"/>
          </p:cNvSpPr>
          <p:nvPr>
            <p:ph type="title"/>
          </p:nvPr>
        </p:nvSpPr>
        <p:spPr>
          <a:xfrm>
            <a:off x="1257300" y="1843430"/>
            <a:ext cx="15773400" cy="11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/>
          </a:bodyPr>
          <a:lstStyle/>
          <a:p>
            <a:pPr>
              <a:buSzPct val="100000"/>
            </a:pPr>
            <a:r>
              <a:rPr lang="es-ES"/>
              <a:t>Definition of methodology for replicability analysis </a:t>
            </a:r>
            <a:endParaRPr/>
          </a:p>
          <a:p>
            <a:pPr>
              <a:buSzPct val="100000"/>
            </a:pP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1264565" y="1990021"/>
            <a:ext cx="14721149" cy="116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rmAutofit/>
          </a:bodyPr>
          <a:lstStyle/>
          <a:p>
            <a:pPr defTabSz="1371600">
              <a:lnSpc>
                <a:spcPct val="90000"/>
              </a:lnSpc>
              <a:buClr>
                <a:srgbClr val="77CEFF"/>
              </a:buClr>
              <a:buSzPts val="2800"/>
            </a:pPr>
            <a:endParaRPr sz="42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1955132" y="3158290"/>
            <a:ext cx="91440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800"/>
            </a:pPr>
            <a:r>
              <a:rPr lang="es-ES" sz="27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Pathway configuration assessment </a:t>
            </a:r>
            <a:endParaRPr sz="27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739097" y="3999046"/>
            <a:ext cx="9393087" cy="530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700"/>
            </a:pPr>
            <a:r>
              <a:rPr lang="es-ES" sz="255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Investment Relevance: Direct Connection vs. HoW</a:t>
            </a:r>
            <a:endParaRPr sz="2100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733482" y="4828878"/>
            <a:ext cx="7969998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Direct Connection: 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maximum economically feasible </a:t>
            </a: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distance for laying a direct pipeline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(L_max) before the investment becomes unprofitable.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1"/>
          <p:cNvSpPr txBox="1"/>
          <p:nvPr/>
        </p:nvSpPr>
        <p:spPr>
          <a:xfrm>
            <a:off x="1486433" y="6395858"/>
            <a:ext cx="7146225" cy="5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600"/>
            </a:pPr>
            <a:r>
              <a:rPr lang="es-ES" sz="24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L_max = E_{WH,year} * p_heat * PB / c_pipe</a:t>
            </a:r>
            <a:endParaRPr sz="2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740773" y="7208379"/>
            <a:ext cx="8270552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 defTabSz="1371600">
              <a:buClr>
                <a:srgbClr val="000000"/>
              </a:buClr>
              <a:buSzPts val="1400"/>
            </a:pP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Heat-on-Wheels: 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revenue generated by a single truck trip (Rev trip) must cover the transport OPEX. The maximum viable </a:t>
            </a:r>
            <a:r>
              <a:rPr lang="es-ES" sz="21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transport distance</a:t>
            </a:r>
            <a:r>
              <a:rPr lang="es-ES" sz="21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(L max,HoW ) is calculated as:</a:t>
            </a: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1578192" y="8807259"/>
            <a:ext cx="6908514" cy="50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600"/>
            </a:pPr>
            <a:r>
              <a:rPr lang="es-ES" sz="24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 max,HoW = (Rev trip -c_fixed) / (2×c dist)</a:t>
            </a:r>
            <a:endParaRPr sz="2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21" descr="Tabla  El contenido generado por IA puede ser incorrec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9884" y="4141772"/>
            <a:ext cx="8261937" cy="4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 txBox="1"/>
          <p:nvPr/>
        </p:nvSpPr>
        <p:spPr>
          <a:xfrm>
            <a:off x="9489908" y="8858246"/>
            <a:ext cx="8437142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defTabSz="1371600">
              <a:buClr>
                <a:srgbClr val="000000"/>
              </a:buClr>
              <a:buSzPts val="1200"/>
            </a:pPr>
            <a:r>
              <a:rPr lang="es-ES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Note:  Assumed Baselines : p_heat = 58€/MWh ; PB = 10 years ; c_pipe = 200k €/km ; c_dist = 0.03 €/km ; c_fixed = 40€ / N_trips</a:t>
            </a:r>
            <a:endParaRPr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2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597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22"/>
          <p:cNvCxnSpPr/>
          <p:nvPr/>
        </p:nvCxnSpPr>
        <p:spPr>
          <a:xfrm>
            <a:off x="4017818" y="928254"/>
            <a:ext cx="13729950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215" name="Google Shape;215;p22"/>
          <p:cNvSpPr txBox="1"/>
          <p:nvPr/>
        </p:nvSpPr>
        <p:spPr>
          <a:xfrm>
            <a:off x="16929660" y="404345"/>
            <a:ext cx="8181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r" defTabSz="1371600">
              <a:buClr>
                <a:srgbClr val="000000"/>
              </a:buClr>
              <a:buSzPts val="1800"/>
            </a:pPr>
            <a:endParaRPr sz="2700" kern="0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22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712037"/>
            <a:ext cx="18288002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2"/>
          <p:cNvSpPr txBox="1"/>
          <p:nvPr/>
        </p:nvSpPr>
        <p:spPr>
          <a:xfrm>
            <a:off x="4510575" y="1319813"/>
            <a:ext cx="9266850" cy="78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4100"/>
            </a:pPr>
            <a:r>
              <a:rPr lang="es-ES" sz="6150" kern="0">
                <a:solidFill>
                  <a:srgbClr val="0E2A3B"/>
                </a:solidFill>
                <a:latin typeface="Play"/>
                <a:ea typeface="Play"/>
                <a:cs typeface="Play"/>
                <a:sym typeface="Play"/>
              </a:rPr>
              <a:t>Potential Replication</a:t>
            </a:r>
            <a:endParaRPr sz="6150" kern="0">
              <a:solidFill>
                <a:srgbClr val="0E2A3B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18" name="Google Shape;218;p22"/>
          <p:cNvSpPr/>
          <p:nvPr/>
        </p:nvSpPr>
        <p:spPr>
          <a:xfrm>
            <a:off x="714375" y="2353901"/>
            <a:ext cx="3111750" cy="353655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4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625" tIns="254625" rIns="254625" bIns="254625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584"/>
            </a:pPr>
            <a:r>
              <a:rPr lang="es-ES" sz="2376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Bulgaria</a:t>
            </a:r>
            <a:endParaRPr sz="2376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669"/>
              </a:spcBef>
              <a:buClr>
                <a:srgbClr val="000000"/>
              </a:buClr>
              <a:buSzPts val="3861"/>
            </a:pPr>
            <a:r>
              <a:rPr lang="es-ES" sz="5792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5792" kern="0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224"/>
              </a:spcBef>
              <a:buClr>
                <a:srgbClr val="000000"/>
              </a:buClr>
              <a:buSzPts val="1337"/>
            </a:pPr>
            <a:r>
              <a:rPr lang="es-ES" sz="2006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Sites · 5 contexts</a:t>
            </a:r>
            <a:endParaRPr sz="2006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287"/>
            </a:pPr>
            <a:r>
              <a:rPr lang="es-ES" sz="193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Sofia, Montana, Ruse</a:t>
            </a:r>
            <a:endParaRPr sz="193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446"/>
              </a:spcBef>
              <a:buClr>
                <a:srgbClr val="000000"/>
              </a:buClr>
              <a:buSzPts val="1337"/>
            </a:pPr>
            <a:r>
              <a:rPr lang="es-ES" sz="2006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0.13–9 MW</a:t>
            </a:r>
            <a:endParaRPr sz="2006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4109213" y="2353901"/>
            <a:ext cx="3111750" cy="353655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4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625" tIns="254625" rIns="254625" bIns="254625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584"/>
            </a:pPr>
            <a:r>
              <a:rPr lang="es-ES" sz="2376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Southern</a:t>
            </a:r>
            <a:endParaRPr sz="2376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669"/>
              </a:spcBef>
              <a:buClr>
                <a:srgbClr val="000000"/>
              </a:buClr>
              <a:buSzPts val="3861"/>
            </a:pPr>
            <a:r>
              <a:rPr lang="es-ES" sz="5792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5792" kern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224"/>
              </a:spcBef>
              <a:buClr>
                <a:srgbClr val="000000"/>
              </a:buClr>
              <a:buSzPts val="1337"/>
            </a:pPr>
            <a:r>
              <a:rPr lang="es-ES" sz="2006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Sites · 7 contexts</a:t>
            </a:r>
            <a:endParaRPr sz="2006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287"/>
            </a:pPr>
            <a:r>
              <a:rPr lang="es-ES" sz="193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countries, Italy to Albania &amp; Spain</a:t>
            </a:r>
            <a:endParaRPr sz="193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446"/>
              </a:spcBef>
              <a:buClr>
                <a:srgbClr val="000000"/>
              </a:buClr>
              <a:buSzPts val="1337"/>
            </a:pPr>
            <a:r>
              <a:rPr lang="es-ES" sz="2006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1–70 MW</a:t>
            </a:r>
            <a:endParaRPr sz="2006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2"/>
          <p:cNvSpPr/>
          <p:nvPr/>
        </p:nvSpPr>
        <p:spPr>
          <a:xfrm>
            <a:off x="7504052" y="2353901"/>
            <a:ext cx="3111750" cy="353655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4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625" tIns="254625" rIns="254625" bIns="254625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584"/>
            </a:pPr>
            <a:r>
              <a:rPr lang="es-ES" sz="2376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East-Central</a:t>
            </a:r>
            <a:endParaRPr sz="2376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669"/>
              </a:spcBef>
              <a:buClr>
                <a:srgbClr val="000000"/>
              </a:buClr>
              <a:buSzPts val="3861"/>
            </a:pPr>
            <a:r>
              <a:rPr lang="es-ES" sz="5792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792" kern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224"/>
              </a:spcBef>
              <a:buClr>
                <a:srgbClr val="000000"/>
              </a:buClr>
              <a:buSzPts val="1337"/>
            </a:pPr>
            <a:r>
              <a:rPr lang="es-ES" sz="2006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Sites · 3 contexts</a:t>
            </a:r>
            <a:endParaRPr sz="2006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287"/>
            </a:pPr>
            <a:r>
              <a:rPr lang="es-ES" sz="193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Poland, Hungary, Moldova, Romania</a:t>
            </a:r>
            <a:endParaRPr sz="193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446"/>
              </a:spcBef>
              <a:buClr>
                <a:srgbClr val="000000"/>
              </a:buClr>
              <a:buSzPts val="1337"/>
            </a:pPr>
            <a:r>
              <a:rPr lang="es-ES" sz="2006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0.18–3 MW</a:t>
            </a:r>
            <a:endParaRPr sz="2006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10898888" y="2353901"/>
            <a:ext cx="3074850" cy="353655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4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625" tIns="254625" rIns="254625" bIns="254625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584"/>
            </a:pPr>
            <a:r>
              <a:rPr lang="es-ES" sz="2376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Northern</a:t>
            </a:r>
            <a:endParaRPr sz="2376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669"/>
              </a:spcBef>
              <a:buClr>
                <a:srgbClr val="000000"/>
              </a:buClr>
              <a:buSzPts val="3861"/>
            </a:pPr>
            <a:r>
              <a:rPr lang="es-ES" sz="5792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792" kern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224"/>
              </a:spcBef>
              <a:buClr>
                <a:srgbClr val="000000"/>
              </a:buClr>
              <a:buSzPts val="1337"/>
            </a:pPr>
            <a:r>
              <a:rPr lang="es-ES" sz="2006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Sites · 3 contexts</a:t>
            </a:r>
            <a:endParaRPr sz="2006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287"/>
            </a:pPr>
            <a:r>
              <a:rPr lang="es-ES" sz="193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Sweden, Denmark</a:t>
            </a:r>
            <a:endParaRPr sz="193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446"/>
              </a:spcBef>
              <a:buClr>
                <a:srgbClr val="000000"/>
              </a:buClr>
              <a:buSzPts val="1337"/>
            </a:pPr>
            <a:r>
              <a:rPr lang="es-ES" sz="2006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0.19–37 MW</a:t>
            </a:r>
            <a:endParaRPr sz="2006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14293728" y="2353901"/>
            <a:ext cx="3111750" cy="353655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4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625" tIns="254625" rIns="254625" bIns="254625" anchor="ctr" anchorCtr="0">
            <a:noAutofit/>
          </a:bodyPr>
          <a:lstStyle/>
          <a:p>
            <a:pPr defTabSz="1371600">
              <a:buClr>
                <a:srgbClr val="000000"/>
              </a:buClr>
              <a:buSzPts val="1584"/>
            </a:pPr>
            <a:r>
              <a:rPr lang="es-ES" sz="2376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West-Central</a:t>
            </a:r>
            <a:endParaRPr sz="2376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669"/>
              </a:spcBef>
              <a:buClr>
                <a:srgbClr val="000000"/>
              </a:buClr>
              <a:buSzPts val="3861"/>
            </a:pPr>
            <a:r>
              <a:rPr lang="es-ES" sz="5792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5792" kern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224"/>
              </a:spcBef>
              <a:buClr>
                <a:srgbClr val="000000"/>
              </a:buClr>
              <a:buSzPts val="1337"/>
            </a:pPr>
            <a:r>
              <a:rPr lang="es-ES" sz="2006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Sites · 3 contexts</a:t>
            </a:r>
            <a:endParaRPr sz="2006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287"/>
            </a:pPr>
            <a:r>
              <a:rPr lang="es-ES" sz="193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France, Belgium, Luxembourg, Germany</a:t>
            </a:r>
            <a:endParaRPr sz="193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spcBef>
                <a:spcPts val="446"/>
              </a:spcBef>
              <a:buClr>
                <a:srgbClr val="000000"/>
              </a:buClr>
              <a:buSzPts val="1337"/>
            </a:pPr>
            <a:r>
              <a:rPr lang="es-ES" sz="2006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1.6–12 MW</a:t>
            </a:r>
            <a:endParaRPr sz="2006" b="1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731351" y="6401790"/>
            <a:ext cx="7739100" cy="2747700"/>
          </a:xfrm>
          <a:prstGeom prst="roundRect">
            <a:avLst>
              <a:gd name="adj" fmla="val 7441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900" tIns="342900" rIns="342900" bIns="342900" anchor="ctr" anchorCtr="0">
            <a:noAutofit/>
          </a:bodyPr>
          <a:lstStyle/>
          <a:p>
            <a:pPr algn="just" defTabSz="1371600">
              <a:lnSpc>
                <a:spcPct val="115000"/>
              </a:lnSpc>
              <a:buClr>
                <a:srgbClr val="000000"/>
              </a:buClr>
              <a:buSzPts val="2100"/>
            </a:pPr>
            <a:r>
              <a:rPr lang="es-ES" sz="2400" b="1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Distances to the Heat Network</a:t>
            </a:r>
            <a:endParaRPr sz="2400" b="1" kern="0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lnSpc>
                <a:spcPct val="115000"/>
              </a:lnSpc>
              <a:spcBef>
                <a:spcPts val="900"/>
              </a:spcBef>
              <a:buClr>
                <a:srgbClr val="000000"/>
              </a:buClr>
              <a:buSzPts val="1350"/>
            </a:pPr>
            <a:r>
              <a:rPr lang="es-ES" sz="2025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Distances range from </a:t>
            </a:r>
            <a:r>
              <a:rPr lang="es-ES" sz="2025" b="1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0 km to 15 km</a:t>
            </a:r>
            <a:r>
              <a:rPr lang="es-ES" sz="2025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, and so do the answers: some sites are ready for a short pipeline, while others face dense-city gaps of </a:t>
            </a:r>
            <a:r>
              <a:rPr lang="es-ES" sz="2025" b="1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5 to 8 km</a:t>
            </a:r>
            <a:r>
              <a:rPr lang="es-ES" sz="2025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25" kern="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9375288" y="6401790"/>
            <a:ext cx="8047350" cy="2747700"/>
          </a:xfrm>
          <a:prstGeom prst="roundRect">
            <a:avLst>
              <a:gd name="adj" fmla="val 7441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900" tIns="342900" rIns="342900" bIns="342900" anchor="ctr" anchorCtr="0">
            <a:noAutofit/>
          </a:bodyPr>
          <a:lstStyle/>
          <a:p>
            <a:pPr algn="just" defTabSz="1371600">
              <a:lnSpc>
                <a:spcPct val="115000"/>
              </a:lnSpc>
              <a:buClr>
                <a:srgbClr val="000000"/>
              </a:buClr>
              <a:buSzPts val="2100"/>
            </a:pPr>
            <a:r>
              <a:rPr lang="es-ES" sz="2400" b="1" kern="0">
                <a:solidFill>
                  <a:srgbClr val="3C78D8"/>
                </a:solidFill>
                <a:latin typeface="Arial"/>
                <a:ea typeface="Arial"/>
                <a:cs typeface="Arial"/>
                <a:sym typeface="Arial"/>
              </a:rPr>
              <a:t>Key Drivers</a:t>
            </a:r>
            <a:endParaRPr sz="2400" b="1" kern="0">
              <a:solidFill>
                <a:srgbClr val="3C78D8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defTabSz="1371600">
              <a:lnSpc>
                <a:spcPct val="115000"/>
              </a:lnSpc>
              <a:spcBef>
                <a:spcPts val="900"/>
              </a:spcBef>
              <a:buClr>
                <a:srgbClr val="000000"/>
              </a:buClr>
              <a:buSzPts val="1350"/>
            </a:pPr>
            <a:r>
              <a:rPr lang="es-ES" sz="2025" b="1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EU energy efficiency rules</a:t>
            </a:r>
            <a:r>
              <a:rPr lang="es-ES" sz="2025" kern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and national decarbonisation targets push utilities to seek decarbonised heat, shifting replication barriers away from policy and towards physical infrastructure.</a:t>
            </a:r>
            <a:endParaRPr sz="2025" kern="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3" descr="A blue text on a black background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618" y="404345"/>
            <a:ext cx="2895597" cy="7094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3"/>
          <p:cNvCxnSpPr/>
          <p:nvPr/>
        </p:nvCxnSpPr>
        <p:spPr>
          <a:xfrm>
            <a:off x="4017818" y="928254"/>
            <a:ext cx="13729950" cy="0"/>
          </a:xfrm>
          <a:prstGeom prst="straightConnector1">
            <a:avLst/>
          </a:prstGeom>
          <a:noFill/>
          <a:ln w="19050" cap="flat" cmpd="sng">
            <a:solidFill>
              <a:srgbClr val="797A9E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231" name="Google Shape;231;p23"/>
          <p:cNvSpPr txBox="1"/>
          <p:nvPr/>
        </p:nvSpPr>
        <p:spPr>
          <a:xfrm>
            <a:off x="16929660" y="404345"/>
            <a:ext cx="81810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r" defTabSz="1371600">
              <a:buClr>
                <a:srgbClr val="000000"/>
              </a:buClr>
              <a:buSzPts val="1800"/>
            </a:pPr>
            <a:endParaRPr sz="2700" kern="0">
              <a:solidFill>
                <a:srgbClr val="141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4">
            <a:alphaModFix amt="87000"/>
          </a:blip>
          <a:srcRect/>
          <a:stretch/>
        </p:blipFill>
        <p:spPr>
          <a:xfrm>
            <a:off x="1" y="9712037"/>
            <a:ext cx="18288002" cy="57496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 txBox="1"/>
          <p:nvPr/>
        </p:nvSpPr>
        <p:spPr>
          <a:xfrm>
            <a:off x="1336988" y="1266263"/>
            <a:ext cx="16288200" cy="1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pPr algn="ctr" defTabSz="1371600">
              <a:lnSpc>
                <a:spcPct val="115000"/>
              </a:lnSpc>
              <a:spcBef>
                <a:spcPts val="1800"/>
              </a:spcBef>
              <a:buClr>
                <a:srgbClr val="000000"/>
              </a:buClr>
              <a:buSzPts val="1100"/>
            </a:pPr>
            <a:r>
              <a:rPr lang="es-ES" sz="6750" kern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Replication Sites</a:t>
            </a:r>
            <a:endParaRPr sz="6750" kern="0">
              <a:solidFill>
                <a:srgbClr val="0E2A3B"/>
              </a:solidFill>
              <a:latin typeface="Play"/>
              <a:ea typeface="Play"/>
              <a:cs typeface="Play"/>
              <a:sym typeface="Play"/>
            </a:endParaRPr>
          </a:p>
          <a:p>
            <a:pPr defTabSz="1371600">
              <a:spcBef>
                <a:spcPts val="1800"/>
              </a:spcBef>
              <a:buClr>
                <a:srgbClr val="000000"/>
              </a:buClr>
              <a:buSzPts val="2800"/>
            </a:pPr>
            <a:endParaRPr sz="42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1336988" y="2865975"/>
            <a:ext cx="7550100" cy="1447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182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1400" tIns="131400" rIns="131400" bIns="131400" anchor="ctr" anchorCtr="0">
            <a:noAutofit/>
          </a:bodyPr>
          <a:lstStyle/>
          <a:p>
            <a:pPr defTabSz="1371600">
              <a:buClr>
                <a:srgbClr val="000000"/>
              </a:buClr>
              <a:buSzPts val="3018"/>
            </a:pPr>
            <a:r>
              <a:rPr lang="es-ES" sz="4527" b="1" kern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s-ES" sz="4527" b="1" kern="0">
                <a:solidFill>
                  <a:srgbClr val="E884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527" b="1" kern="0">
              <a:solidFill>
                <a:srgbClr val="E8841A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1371600">
              <a:buClr>
                <a:srgbClr val="000000"/>
              </a:buClr>
              <a:buSzPts val="1841"/>
            </a:pPr>
            <a:r>
              <a:rPr lang="es-ES" sz="2762" kern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lang="es-ES" sz="3062" kern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Feasibility Studies across Europe</a:t>
            </a:r>
            <a:endParaRPr sz="3349" kern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3"/>
          <p:cNvSpPr/>
          <p:nvPr/>
        </p:nvSpPr>
        <p:spPr>
          <a:xfrm>
            <a:off x="2826936" y="4651838"/>
            <a:ext cx="3511800" cy="92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82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52663" tIns="152663" rIns="152663" bIns="152663" anchor="ctr" anchorCtr="0">
            <a:noAutofit/>
          </a:bodyPr>
          <a:lstStyle/>
          <a:p>
            <a:pPr defTabSz="137160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s-ES" sz="2277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Characterise</a:t>
            </a:r>
            <a:endParaRPr sz="2277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spcBef>
                <a:spcPts val="501"/>
              </a:spcBef>
              <a:buClr>
                <a:srgbClr val="000000"/>
              </a:buClr>
              <a:buSzPts val="1184"/>
            </a:pPr>
            <a:r>
              <a:rPr lang="es-ES" sz="1776" kern="0">
                <a:solidFill>
                  <a:srgbClr val="0E2A3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Size, temperature, distance.</a:t>
            </a:r>
            <a:endParaRPr sz="2195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3"/>
          <p:cNvSpPr/>
          <p:nvPr/>
        </p:nvSpPr>
        <p:spPr>
          <a:xfrm>
            <a:off x="2826932" y="7184979"/>
            <a:ext cx="3511800" cy="92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82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52663" tIns="152663" rIns="152663" bIns="152663" anchor="ctr" anchorCtr="0">
            <a:noAutofit/>
          </a:bodyPr>
          <a:lstStyle/>
          <a:p>
            <a:pPr defTabSz="137160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s-ES" sz="2277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Investment case</a:t>
            </a:r>
            <a:endParaRPr sz="2277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spcBef>
                <a:spcPts val="501"/>
              </a:spcBef>
              <a:buClr>
                <a:srgbClr val="000000"/>
              </a:buClr>
              <a:buSzPts val="1184"/>
            </a:pPr>
            <a:r>
              <a:rPr lang="es-ES" sz="1776" kern="0">
                <a:solidFill>
                  <a:srgbClr val="0E2A3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Costs, payback, ownership</a:t>
            </a:r>
            <a:r>
              <a:rPr lang="es-ES" sz="1920" kern="0">
                <a:solidFill>
                  <a:srgbClr val="0E2A3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2339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2826942" y="5918393"/>
            <a:ext cx="3511800" cy="92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82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52663" tIns="152663" rIns="152663" bIns="152663" anchor="ctr" anchorCtr="0">
            <a:noAutofit/>
          </a:bodyPr>
          <a:lstStyle/>
          <a:p>
            <a:pPr defTabSz="137160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s-ES" sz="2277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Acid test</a:t>
            </a:r>
            <a:endParaRPr sz="2277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spcBef>
                <a:spcPts val="501"/>
              </a:spcBef>
              <a:buClr>
                <a:srgbClr val="000000"/>
              </a:buClr>
              <a:buSzPts val="1184"/>
            </a:pPr>
            <a:r>
              <a:rPr lang="es-ES" sz="1776" kern="0">
                <a:solidFill>
                  <a:srgbClr val="0E2A3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Pipeline or Heat on Wheels.</a:t>
            </a:r>
            <a:endParaRPr sz="2195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2826936" y="8451525"/>
            <a:ext cx="3511800" cy="92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82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52663" tIns="152663" rIns="152663" bIns="152663" anchor="ctr" anchorCtr="0">
            <a:noAutofit/>
          </a:bodyPr>
          <a:lstStyle/>
          <a:p>
            <a:pPr defTabSz="137160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s-ES" sz="2277" b="1" kern="0">
                <a:solidFill>
                  <a:srgbClr val="0E2A3B"/>
                </a:solidFill>
                <a:latin typeface="Arial"/>
                <a:ea typeface="Arial"/>
                <a:cs typeface="Arial"/>
                <a:sym typeface="Arial"/>
              </a:rPr>
              <a:t>Score readiness</a:t>
            </a:r>
            <a:endParaRPr sz="2277" b="1" kern="0">
              <a:solidFill>
                <a:srgbClr val="0E2A3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spcBef>
                <a:spcPts val="501"/>
              </a:spcBef>
              <a:buClr>
                <a:srgbClr val="000000"/>
              </a:buClr>
              <a:buSzPts val="1184"/>
            </a:pPr>
            <a:r>
              <a:rPr lang="es-ES" sz="1776" kern="0">
                <a:solidFill>
                  <a:srgbClr val="0E2A3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Technical, logistics, market.</a:t>
            </a:r>
            <a:endParaRPr sz="2195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5">
            <a:alphaModFix/>
          </a:blip>
          <a:srcRect l="34896" t="50175" r="43358" b="22617"/>
          <a:stretch/>
        </p:blipFill>
        <p:spPr>
          <a:xfrm>
            <a:off x="9703769" y="4482076"/>
            <a:ext cx="5996924" cy="42206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40" name="Google Shape;240;p23"/>
          <p:cNvSpPr/>
          <p:nvPr/>
        </p:nvSpPr>
        <p:spPr>
          <a:xfrm>
            <a:off x="1534575" y="5197575"/>
            <a:ext cx="1001700" cy="20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1400"/>
            </a:pP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1534575" y="6285825"/>
            <a:ext cx="1001700" cy="20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1400"/>
            </a:pP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3"/>
          <p:cNvSpPr/>
          <p:nvPr/>
        </p:nvSpPr>
        <p:spPr>
          <a:xfrm>
            <a:off x="1534575" y="7546988"/>
            <a:ext cx="1001700" cy="20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1400"/>
            </a:pP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1534575" y="8808150"/>
            <a:ext cx="1001700" cy="20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pPr algn="ctr" defTabSz="1371600">
              <a:buClr>
                <a:srgbClr val="000000"/>
              </a:buClr>
              <a:buSzPts val="1400"/>
            </a:pPr>
            <a:endParaRPr sz="21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>
            <a:spLocks noGrp="1"/>
          </p:cNvSpPr>
          <p:nvPr>
            <p:ph type="subTitle" idx="1"/>
          </p:nvPr>
        </p:nvSpPr>
        <p:spPr>
          <a:xfrm>
            <a:off x="1387626" y="3288398"/>
            <a:ext cx="9407235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es-ES" sz="6000">
                <a:solidFill>
                  <a:schemeClr val="lt1"/>
                </a:solidFill>
              </a:rPr>
              <a:t>Thank you for your attention!</a:t>
            </a:r>
            <a:endParaRPr/>
          </a:p>
          <a:p>
            <a:pPr marL="0" indent="0">
              <a:buSzPct val="100000"/>
            </a:pPr>
            <a:endParaRPr sz="6000">
              <a:solidFill>
                <a:schemeClr val="lt1"/>
              </a:solidFill>
            </a:endParaRPr>
          </a:p>
          <a:p>
            <a:pPr marL="0" indent="0">
              <a:buClr>
                <a:schemeClr val="lt1"/>
              </a:buClr>
              <a:buSzPct val="100000"/>
            </a:pPr>
            <a:r>
              <a:rPr lang="es-ES" sz="6000" i="1">
                <a:solidFill>
                  <a:schemeClr val="lt1"/>
                </a:solidFill>
              </a:rPr>
              <a:t>Lucia Gallego Florencio</a:t>
            </a:r>
            <a:endParaRPr sz="6000" i="1">
              <a:solidFill>
                <a:schemeClr val="lt1"/>
              </a:solidFill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77BAFD3-127B-8BCC-DF37-001FD5B35E72}"/>
              </a:ext>
            </a:extLst>
          </p:cNvPr>
          <p:cNvSpPr/>
          <p:nvPr/>
        </p:nvSpPr>
        <p:spPr>
          <a:xfrm>
            <a:off x="14478000" y="9182100"/>
            <a:ext cx="990600" cy="990600"/>
          </a:xfrm>
          <a:custGeom>
            <a:avLst/>
            <a:gdLst/>
            <a:ahLst/>
            <a:cxnLst/>
            <a:rect l="l" t="t" r="r" b="b"/>
            <a:pathLst>
              <a:path w="1158608" h="1141229">
                <a:moveTo>
                  <a:pt x="0" y="0"/>
                </a:moveTo>
                <a:lnTo>
                  <a:pt x="1158608" y="0"/>
                </a:lnTo>
                <a:lnTo>
                  <a:pt x="1158608" y="1141229"/>
                </a:lnTo>
                <a:lnTo>
                  <a:pt x="0" y="11412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05185" y="-176885"/>
            <a:ext cx="11782815" cy="10547434"/>
          </a:xfrm>
          <a:custGeom>
            <a:avLst/>
            <a:gdLst/>
            <a:ahLst/>
            <a:cxnLst/>
            <a:rect l="l" t="t" r="r" b="b"/>
            <a:pathLst>
              <a:path w="11782815" h="10547434">
                <a:moveTo>
                  <a:pt x="0" y="0"/>
                </a:moveTo>
                <a:lnTo>
                  <a:pt x="11782815" y="0"/>
                </a:lnTo>
                <a:lnTo>
                  <a:pt x="11782815" y="10547434"/>
                </a:lnTo>
                <a:lnTo>
                  <a:pt x="0" y="10547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669" t="-11764" b="-142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505185" cy="10376272"/>
          </a:xfrm>
          <a:custGeom>
            <a:avLst/>
            <a:gdLst/>
            <a:ahLst/>
            <a:cxnLst/>
            <a:rect l="l" t="t" r="r" b="b"/>
            <a:pathLst>
              <a:path w="6505185" h="10376272">
                <a:moveTo>
                  <a:pt x="0" y="0"/>
                </a:moveTo>
                <a:lnTo>
                  <a:pt x="6505185" y="0"/>
                </a:lnTo>
                <a:lnTo>
                  <a:pt x="6505185" y="10376272"/>
                </a:lnTo>
                <a:lnTo>
                  <a:pt x="0" y="1037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25" r="-662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7277352" y="2638225"/>
            <a:ext cx="7200648" cy="903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46"/>
              </a:lnSpc>
              <a:spcBef>
                <a:spcPct val="0"/>
              </a:spcBef>
            </a:pPr>
            <a:r>
              <a:rPr lang="en-US" sz="5533" b="1" dirty="0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Burcu </a:t>
            </a:r>
            <a:r>
              <a:rPr lang="en-US" sz="5533" b="1" dirty="0" err="1">
                <a:solidFill>
                  <a:srgbClr val="E2A9F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Ünlütürk</a:t>
            </a:r>
            <a:endParaRPr lang="en-US" sz="5533" b="1" dirty="0">
              <a:solidFill>
                <a:srgbClr val="E2A9F1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277352" y="3694144"/>
            <a:ext cx="10305256" cy="2119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33"/>
              </a:lnSpc>
            </a:pPr>
            <a:r>
              <a:rPr lang="en-US" sz="4024" dirty="0">
                <a:solidFill>
                  <a:srgbClr val="ACACFC"/>
                </a:solidFill>
                <a:latin typeface="Open Sauce"/>
                <a:ea typeface="Open Sauce"/>
                <a:cs typeface="Open Sauce"/>
                <a:sym typeface="Open Sauce"/>
              </a:rPr>
              <a:t>Project Manager, International Business</a:t>
            </a:r>
          </a:p>
          <a:p>
            <a:pPr lvl="0">
              <a:lnSpc>
                <a:spcPts val="5633"/>
              </a:lnSpc>
              <a:spcBef>
                <a:spcPct val="0"/>
              </a:spcBef>
            </a:pPr>
            <a:r>
              <a:rPr lang="en-US" sz="4024" dirty="0">
                <a:solidFill>
                  <a:srgbClr val="ACACFC"/>
                </a:solidFill>
                <a:latin typeface="Open Sauce"/>
              </a:rPr>
              <a:t>IVL Swedish Environmental Research Institute</a:t>
            </a:r>
            <a:endParaRPr lang="en-US" sz="4024" dirty="0">
              <a:solidFill>
                <a:srgbClr val="ACACFC"/>
              </a:solidFill>
              <a:latin typeface="Open Sauce"/>
              <a:sym typeface="Open Sauce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5646112" y="9259617"/>
            <a:ext cx="2307134" cy="565248"/>
          </a:xfrm>
          <a:custGeom>
            <a:avLst/>
            <a:gdLst/>
            <a:ahLst/>
            <a:cxnLst/>
            <a:rect l="l" t="t" r="r" b="b"/>
            <a:pathLst>
              <a:path w="2307134" h="565248">
                <a:moveTo>
                  <a:pt x="0" y="0"/>
                </a:moveTo>
                <a:lnTo>
                  <a:pt x="2307134" y="0"/>
                </a:lnTo>
                <a:lnTo>
                  <a:pt x="2307134" y="565248"/>
                </a:lnTo>
                <a:lnTo>
                  <a:pt x="0" y="565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AutoShape 7"/>
          <p:cNvSpPr/>
          <p:nvPr/>
        </p:nvSpPr>
        <p:spPr>
          <a:xfrm>
            <a:off x="7210576" y="5874892"/>
            <a:ext cx="8705864" cy="0"/>
          </a:xfrm>
          <a:prstGeom prst="line">
            <a:avLst/>
          </a:prstGeom>
          <a:ln w="9525" cap="flat">
            <a:solidFill>
              <a:srgbClr val="8C52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8" name="TextBox 8"/>
          <p:cNvSpPr txBox="1"/>
          <p:nvPr/>
        </p:nvSpPr>
        <p:spPr>
          <a:xfrm>
            <a:off x="7210576" y="6443273"/>
            <a:ext cx="10372032" cy="120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i="1" dirty="0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 Bus</a:t>
            </a:r>
            <a:r>
              <a:rPr lang="en-US" sz="3500" i="1" u="none" strike="noStrike" dirty="0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iness and Ownership models: </a:t>
            </a:r>
          </a:p>
          <a:p>
            <a:pPr marL="0" lvl="0" indent="0" algn="l">
              <a:lnSpc>
                <a:spcPts val="4900"/>
              </a:lnSpc>
              <a:spcBef>
                <a:spcPct val="0"/>
              </a:spcBef>
            </a:pPr>
            <a:r>
              <a:rPr lang="en-US" sz="3500" i="1" u="none" strike="noStrike" dirty="0">
                <a:solidFill>
                  <a:srgbClr val="63B2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Where does Heat on Wheels stand?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Agenda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948940" y="3223260"/>
            <a:ext cx="12385548" cy="0"/>
          </a:xfrm>
          <a:prstGeom prst="line">
            <a:avLst/>
          </a:prstGeom>
          <a:ln w="38100">
            <a:solidFill>
              <a:srgbClr val="E4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2400300" y="2674620"/>
            <a:ext cx="1097280" cy="109728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28700" y="4114800"/>
            <a:ext cx="3840480" cy="404622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3020" y="4361689"/>
            <a:ext cx="3291840" cy="9140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Why business models matter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3020" y="5554981"/>
            <a:ext cx="3291840" cy="25068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Key messages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Two sectors, new dependencies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The EU policy context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How we built the business model</a:t>
            </a:r>
          </a:p>
        </p:txBody>
      </p:sp>
      <p:sp>
        <p:nvSpPr>
          <p:cNvPr id="9" name="Oval 8"/>
          <p:cNvSpPr/>
          <p:nvPr/>
        </p:nvSpPr>
        <p:spPr>
          <a:xfrm>
            <a:off x="6528816" y="2674620"/>
            <a:ext cx="1097280" cy="109728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57216" y="4114800"/>
            <a:ext cx="3840480" cy="404622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1536" y="4361688"/>
            <a:ext cx="32918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Ownership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1536" y="5554980"/>
            <a:ext cx="3291840" cy="192975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Who controls the cooling?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The value chain and the open ownership question</a:t>
            </a:r>
          </a:p>
        </p:txBody>
      </p:sp>
      <p:sp>
        <p:nvSpPr>
          <p:cNvPr id="13" name="Oval 12"/>
          <p:cNvSpPr/>
          <p:nvPr/>
        </p:nvSpPr>
        <p:spPr>
          <a:xfrm>
            <a:off x="10657332" y="2674620"/>
            <a:ext cx="1097280" cy="109728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85732" y="4114800"/>
            <a:ext cx="3840480" cy="404622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60052" y="4361689"/>
            <a:ext cx="3291840" cy="9140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Heat on Wheels in 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60052" y="5554980"/>
            <a:ext cx="3291840" cy="158351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What it adds to the business model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>
                <a:solidFill>
                  <a:srgbClr val="5F6275"/>
                </a:solidFill>
                <a:latin typeface="Arial"/>
              </a:rPr>
              <a:t>Contract elements to clarify</a:t>
            </a:r>
          </a:p>
        </p:txBody>
      </p:sp>
      <p:sp>
        <p:nvSpPr>
          <p:cNvPr id="17" name="Oval 16"/>
          <p:cNvSpPr/>
          <p:nvPr/>
        </p:nvSpPr>
        <p:spPr>
          <a:xfrm>
            <a:off x="14785848" y="2674620"/>
            <a:ext cx="1097280" cy="1097280"/>
          </a:xfrm>
          <a:prstGeom prst="ellipse">
            <a:avLst/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3414248" y="4114800"/>
            <a:ext cx="3840480" cy="404622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688568" y="4361688"/>
            <a:ext cx="32918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Wrap-up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688568" y="5554980"/>
            <a:ext cx="3291840" cy="891013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 dirty="0">
                <a:solidFill>
                  <a:srgbClr val="5F6275"/>
                </a:solidFill>
                <a:latin typeface="Arial"/>
              </a:rPr>
              <a:t>Open questions</a:t>
            </a:r>
          </a:p>
          <a:p>
            <a:pPr marL="246888" indent="-246888" defTabSz="1371600">
              <a:spcAft>
                <a:spcPts val="900"/>
              </a:spcAft>
              <a:buFont typeface="Arial"/>
              <a:buChar char="•"/>
            </a:pPr>
            <a:r>
              <a:rPr sz="2250" dirty="0">
                <a:solidFill>
                  <a:srgbClr val="5F6275"/>
                </a:solidFill>
                <a:latin typeface="Arial"/>
              </a:rPr>
              <a:t>Takeaways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Key messages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28700" y="2537460"/>
            <a:ext cx="5212080" cy="624078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8760" y="2880361"/>
            <a:ext cx="4251960" cy="132959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8100" b="1">
                <a:solidFill>
                  <a:srgbClr val="4DB2FF"/>
                </a:solidFill>
                <a:latin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4526281"/>
            <a:ext cx="4251960" cy="146809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Business model and technical design were developed together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6515100"/>
            <a:ext cx="4251960" cy="146809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Ownership discussions informed technical and logistics choices, alongside site and cost constraints.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5674" y="2537460"/>
            <a:ext cx="5212080" cy="6240780"/>
          </a:xfrm>
          <a:prstGeom prst="roundRect">
            <a:avLst>
              <a:gd name="adj" fmla="val 12000"/>
            </a:avLst>
          </a:prstGeom>
          <a:solidFill>
            <a:srgbClr val="EBE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5733" y="2880361"/>
            <a:ext cx="4251960" cy="132959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8100" b="1">
                <a:solidFill>
                  <a:srgbClr val="7F8BFF"/>
                </a:solidFill>
                <a:latin typeface="Arial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15733" y="4526281"/>
            <a:ext cx="4251960" cy="100642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The data centre keeps control of its cooling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5733" y="6515100"/>
            <a:ext cx="4251960" cy="775597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The ownership boundary is placed at the heat exchanger.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042647" y="2537460"/>
            <a:ext cx="5212080" cy="624078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22707" y="2880361"/>
            <a:ext cx="4251960" cy="132959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8100" b="1">
                <a:solidFill>
                  <a:srgbClr val="AA5EFF"/>
                </a:solidFill>
                <a:latin typeface="Arial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2707" y="4526281"/>
            <a:ext cx="4251960" cy="146809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Ownership options are still being compared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2707" y="6515101"/>
            <a:ext cx="4251960" cy="112184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For both Heat on Wheels and a direct connection. The value of the heat is a key open question.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323594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 dirty="0">
                <a:solidFill>
                  <a:srgbClr val="141A3A"/>
                </a:solidFill>
                <a:latin typeface="Arial"/>
              </a:rPr>
              <a:t>Two sectors that never had to rely on each other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28700" y="2743201"/>
            <a:ext cx="6172200" cy="5623559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1440180" y="3154680"/>
            <a:ext cx="1165860" cy="116586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server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986" y="3434486"/>
            <a:ext cx="606246" cy="606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80360" y="3435288"/>
            <a:ext cx="4114800" cy="590931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300" b="1">
                <a:solidFill>
                  <a:srgbClr val="141A3A"/>
                </a:solidFill>
                <a:latin typeface="Arial"/>
              </a:rPr>
              <a:t>Data centres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0180" y="4800600"/>
            <a:ext cx="5417820" cy="25068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sz="2550" dirty="0">
                <a:solidFill>
                  <a:srgbClr val="141A3A"/>
                </a:solidFill>
                <a:latin typeface="Arial"/>
              </a:rPr>
              <a:t>Uptime and cooling reliability come first</a:t>
            </a:r>
          </a:p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sz="2550" dirty="0">
                <a:solidFill>
                  <a:srgbClr val="141A3A"/>
                </a:solidFill>
                <a:latin typeface="Arial"/>
              </a:rPr>
              <a:t>Heat is a byproduct, rarely priced</a:t>
            </a:r>
          </a:p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sz="2550" dirty="0">
                <a:solidFill>
                  <a:srgbClr val="141A3A"/>
                </a:solidFill>
                <a:latin typeface="Arial"/>
              </a:rPr>
              <a:t>Core business is IT services, not heat supply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082528" y="2743201"/>
            <a:ext cx="6172200" cy="5623559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494008" y="3154680"/>
            <a:ext cx="1165860" cy="116586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9" descr="fir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3814" y="3434486"/>
            <a:ext cx="606246" cy="606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34188" y="3435287"/>
            <a:ext cx="4114800" cy="590931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300" b="1">
                <a:solidFill>
                  <a:srgbClr val="141A3A"/>
                </a:solidFill>
                <a:latin typeface="Arial"/>
              </a:rPr>
              <a:t>District heating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94008" y="4800600"/>
            <a:ext cx="5554980" cy="25068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sz="2550" dirty="0">
                <a:solidFill>
                  <a:srgbClr val="141A3A"/>
                </a:solidFill>
                <a:latin typeface="Arial"/>
              </a:rPr>
              <a:t>Demand peaks in winter, drops in summer</a:t>
            </a:r>
          </a:p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lang="sv-SE" sz="2550" dirty="0">
                <a:solidFill>
                  <a:srgbClr val="141A3A"/>
                </a:solidFill>
                <a:latin typeface="Arial"/>
              </a:rPr>
              <a:t>Assets </a:t>
            </a:r>
            <a:r>
              <a:rPr lang="sv-SE" sz="2550" dirty="0" err="1">
                <a:solidFill>
                  <a:srgbClr val="141A3A"/>
                </a:solidFill>
                <a:latin typeface="Arial"/>
              </a:rPr>
              <a:t>have</a:t>
            </a:r>
            <a:r>
              <a:rPr lang="sv-SE" sz="2550" dirty="0">
                <a:solidFill>
                  <a:srgbClr val="141A3A"/>
                </a:solidFill>
                <a:latin typeface="Arial"/>
              </a:rPr>
              <a:t> long </a:t>
            </a:r>
            <a:r>
              <a:rPr lang="sv-SE" sz="2550" dirty="0" err="1">
                <a:solidFill>
                  <a:srgbClr val="141A3A"/>
                </a:solidFill>
                <a:latin typeface="Arial"/>
              </a:rPr>
              <a:t>lifetime</a:t>
            </a:r>
            <a:r>
              <a:rPr sz="2550" dirty="0">
                <a:solidFill>
                  <a:srgbClr val="141A3A"/>
                </a:solidFill>
                <a:latin typeface="Arial"/>
              </a:rPr>
              <a:t>, regulated tariffs</a:t>
            </a:r>
          </a:p>
          <a:p>
            <a:pPr marL="246888" indent="-246888" defTabSz="1371600">
              <a:spcAft>
                <a:spcPts val="1800"/>
              </a:spcAft>
              <a:buFont typeface="Arial"/>
              <a:buChar char="•"/>
            </a:pPr>
            <a:r>
              <a:rPr sz="2550" dirty="0">
                <a:solidFill>
                  <a:srgbClr val="141A3A"/>
                </a:solidFill>
                <a:latin typeface="Arial"/>
              </a:rPr>
              <a:t>Needs heat at network temperature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12380" y="4251960"/>
            <a:ext cx="3058668" cy="2606040"/>
          </a:xfrm>
          <a:prstGeom prst="roundRect">
            <a:avLst>
              <a:gd name="adj" fmla="val 18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550" b="1" dirty="0">
                <a:solidFill>
                  <a:srgbClr val="FFFFFF"/>
                </a:solidFill>
                <a:latin typeface="Arial"/>
              </a:rPr>
              <a:t>THUNDER</a:t>
            </a:r>
          </a:p>
          <a:p>
            <a:pPr algn="ctr" defTabSz="1371600">
              <a:spcAft>
                <a:spcPts val="300"/>
              </a:spcAft>
            </a:pPr>
            <a:r>
              <a:rPr lang="sv-SE" sz="2100" dirty="0">
                <a:solidFill>
                  <a:srgbClr val="FFFFFF"/>
                </a:solidFill>
                <a:latin typeface="Arial"/>
              </a:rPr>
              <a:t>(Heat on Wheels + </a:t>
            </a:r>
            <a:r>
              <a:rPr lang="sv-SE" sz="2100" dirty="0" err="1">
                <a:solidFill>
                  <a:srgbClr val="FFFFFF"/>
                </a:solidFill>
                <a:latin typeface="Arial"/>
              </a:rPr>
              <a:t>Seasonal</a:t>
            </a:r>
            <a:r>
              <a:rPr lang="sv-SE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sv-SE" sz="2100" dirty="0" err="1">
                <a:solidFill>
                  <a:srgbClr val="FFFFFF"/>
                </a:solidFill>
                <a:latin typeface="Arial"/>
              </a:rPr>
              <a:t>Storage</a:t>
            </a:r>
            <a:r>
              <a:rPr lang="sv-SE" sz="2100" dirty="0">
                <a:solidFill>
                  <a:srgbClr val="FFFFFF"/>
                </a:solidFill>
                <a:latin typeface="Arial"/>
              </a:rPr>
              <a:t>)</a:t>
            </a:r>
            <a:endParaRPr sz="210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7200900" y="5554980"/>
            <a:ext cx="411480" cy="0"/>
          </a:xfrm>
          <a:prstGeom prst="line">
            <a:avLst/>
          </a:prstGeom>
          <a:ln w="22225">
            <a:solidFill>
              <a:srgbClr val="141A3A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0671048" y="5554980"/>
            <a:ext cx="411480" cy="0"/>
          </a:xfrm>
          <a:prstGeom prst="line">
            <a:avLst/>
          </a:prstGeom>
          <a:ln w="22225">
            <a:solidFill>
              <a:srgbClr val="141A3A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What the business model depends 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700" y="2125981"/>
            <a:ext cx="16226028" cy="406265"/>
          </a:xfrm>
          <a:prstGeom prst="rect">
            <a:avLst/>
          </a:prstGeom>
          <a:noFill/>
        </p:spPr>
        <p:txBody>
          <a:bodyPr wrap="square" lIns="0" tIns="41148" rIns="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EU-level framework conditions that apply across European markets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8700" y="2811779"/>
            <a:ext cx="7975854" cy="240030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440180" y="3223259"/>
            <a:ext cx="960120" cy="9601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 descr="balanc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609" y="3453689"/>
            <a:ext cx="499262" cy="4992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3113533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Energy Efficiency Directive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3771901"/>
            <a:ext cx="603504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EED III: data centres above 1 MW must recover waste heat unless a cost-benefit analysis shows it is not feasible.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78874" y="2811779"/>
            <a:ext cx="7975854" cy="240030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690354" y="3223259"/>
            <a:ext cx="960120" cy="9601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Picture 10" descr="fir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0783" y="3453689"/>
            <a:ext cx="499262" cy="4992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3374" y="3113533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Renewable Energy Directive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93374" y="3771901"/>
            <a:ext cx="603504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RED III: indicative target for heating and cooling networks to raise their share of renewables and waste heat.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28700" y="5486400"/>
            <a:ext cx="7975854" cy="240030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440180" y="5897880"/>
            <a:ext cx="960120" cy="9601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6" name="Picture 15" descr="fil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0609" y="6128309"/>
            <a:ext cx="499262" cy="49926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43200" y="5788153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From directives to national rules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6446520"/>
            <a:ext cx="603504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Member States transpose both directives into national law, so practical rules differ by country.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78874" y="5486400"/>
            <a:ext cx="7975854" cy="240030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690354" y="5897880"/>
            <a:ext cx="960120" cy="9601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1" name="Picture 20" descr="handshak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0783" y="6128309"/>
            <a:ext cx="499262" cy="49926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993374" y="5788152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 dirty="0">
                <a:solidFill>
                  <a:srgbClr val="141A3A"/>
                </a:solidFill>
                <a:latin typeface="Arial"/>
              </a:rPr>
              <a:t>EU co-funding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93374" y="6446520"/>
            <a:ext cx="603504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Instruments such as the Innovation Fund and LIFE can co-finance the investment.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8700" y="8229600"/>
            <a:ext cx="16226028" cy="905256"/>
          </a:xfrm>
          <a:prstGeom prst="roundRect">
            <a:avLst>
              <a:gd name="adj" fmla="val 12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11480" tIns="54864" rIns="411480" bIns="54864" rtlCol="0" anchor="ctr"/>
          <a:lstStyle/>
          <a:p>
            <a:pPr defTabSz="1371600">
              <a:spcAft>
                <a:spcPts val="300"/>
              </a:spcAft>
            </a:pPr>
            <a:r>
              <a:rPr sz="2250" b="1">
                <a:solidFill>
                  <a:srgbClr val="FFFFFF"/>
                </a:solidFill>
                <a:latin typeface="Arial"/>
              </a:rPr>
              <a:t>EU policy sets the direction; the business case is built on national implementation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3" grpId="0"/>
      <p:bldP spid="14" grpId="0" animBg="1"/>
      <p:bldP spid="15" grpId="0" animBg="1"/>
      <p:bldP spid="17" grpId="0"/>
      <p:bldP spid="18" grpId="0"/>
      <p:bldP spid="19" grpId="0" animBg="1"/>
      <p:bldP spid="20" grpId="0" animBg="1"/>
      <p:bldP spid="22" grpId="0"/>
      <p:bldP spid="23" grpId="0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How we built the business model</a:t>
            </a:r>
          </a:p>
        </p:txBody>
      </p:sp>
      <p:sp>
        <p:nvSpPr>
          <p:cNvPr id="3" name="Oval 2"/>
          <p:cNvSpPr/>
          <p:nvPr/>
        </p:nvSpPr>
        <p:spPr>
          <a:xfrm>
            <a:off x="2331720" y="2537460"/>
            <a:ext cx="1371600" cy="137160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Picture 3" descr="users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904" y="2866643"/>
            <a:ext cx="713232" cy="713232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3977640" y="3223260"/>
            <a:ext cx="2194560" cy="0"/>
          </a:xfrm>
          <a:prstGeom prst="line">
            <a:avLst/>
          </a:prstGeom>
          <a:ln w="19050">
            <a:solidFill>
              <a:srgbClr val="5F62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28700" y="4114800"/>
            <a:ext cx="397764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Stakeholder interviews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5860" y="4732021"/>
            <a:ext cx="3703320" cy="1375761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Data </a:t>
            </a:r>
            <a:r>
              <a:rPr sz="2100" dirty="0" err="1">
                <a:solidFill>
                  <a:srgbClr val="5F6275"/>
                </a:solidFill>
                <a:latin typeface="Arial"/>
              </a:rPr>
              <a:t>centre</a:t>
            </a:r>
            <a:r>
              <a:rPr sz="2100" dirty="0">
                <a:solidFill>
                  <a:srgbClr val="5F6275"/>
                </a:solidFill>
                <a:latin typeface="Arial"/>
              </a:rPr>
              <a:t>, DH company, heat pump and storage m</a:t>
            </a:r>
            <a:r>
              <a:rPr lang="sv-SE" sz="2100" dirty="0" err="1">
                <a:solidFill>
                  <a:srgbClr val="5F6275"/>
                </a:solidFill>
                <a:latin typeface="Arial"/>
              </a:rPr>
              <a:t>anufacturer</a:t>
            </a:r>
            <a:r>
              <a:rPr sz="2100" dirty="0">
                <a:solidFill>
                  <a:srgbClr val="5F6275"/>
                </a:solidFill>
                <a:latin typeface="Arial"/>
              </a:rPr>
              <a:t>, system designer</a:t>
            </a:r>
          </a:p>
        </p:txBody>
      </p:sp>
      <p:sp>
        <p:nvSpPr>
          <p:cNvPr id="8" name="Oval 7"/>
          <p:cNvSpPr/>
          <p:nvPr/>
        </p:nvSpPr>
        <p:spPr>
          <a:xfrm>
            <a:off x="6446520" y="2537460"/>
            <a:ext cx="1371600" cy="137160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9" name="Picture 8" descr="layer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704" y="2866643"/>
            <a:ext cx="713232" cy="713232"/>
          </a:xfrm>
          <a:prstGeom prst="rect">
            <a:avLst/>
          </a:prstGeom>
        </p:spPr>
      </p:pic>
      <p:cxnSp>
        <p:nvCxnSpPr>
          <p:cNvPr id="10" name="Connector 9"/>
          <p:cNvCxnSpPr/>
          <p:nvPr/>
        </p:nvCxnSpPr>
        <p:spPr>
          <a:xfrm>
            <a:off x="8092440" y="3223260"/>
            <a:ext cx="2194560" cy="0"/>
          </a:xfrm>
          <a:prstGeom prst="line">
            <a:avLst/>
          </a:prstGeom>
          <a:ln w="19050">
            <a:solidFill>
              <a:srgbClr val="5F62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43500" y="4114800"/>
            <a:ext cx="397764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Ownership workshop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80660" y="4732020"/>
            <a:ext cx="370332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lang="sv-SE" sz="2100" dirty="0" err="1">
                <a:solidFill>
                  <a:srgbClr val="5F6275"/>
                </a:solidFill>
                <a:latin typeface="Arial"/>
              </a:rPr>
              <a:t>Who</a:t>
            </a:r>
            <a:r>
              <a:rPr lang="sv-SE" sz="2100" dirty="0">
                <a:solidFill>
                  <a:srgbClr val="5F6275"/>
                </a:solidFill>
                <a:latin typeface="Arial"/>
              </a:rPr>
              <a:t> </a:t>
            </a:r>
            <a:r>
              <a:rPr sz="2100" dirty="0">
                <a:solidFill>
                  <a:srgbClr val="5F6275"/>
                </a:solidFill>
                <a:latin typeface="Arial"/>
              </a:rPr>
              <a:t>could own and operate which component?</a:t>
            </a:r>
          </a:p>
        </p:txBody>
      </p:sp>
      <p:sp>
        <p:nvSpPr>
          <p:cNvPr id="13" name="Oval 12"/>
          <p:cNvSpPr/>
          <p:nvPr/>
        </p:nvSpPr>
        <p:spPr>
          <a:xfrm>
            <a:off x="10561320" y="2537460"/>
            <a:ext cx="1371600" cy="1371600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4" name="Picture 13" descr="search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0504" y="2866643"/>
            <a:ext cx="713232" cy="713232"/>
          </a:xfrm>
          <a:prstGeom prst="rect">
            <a:avLst/>
          </a:prstGeom>
        </p:spPr>
      </p:pic>
      <p:cxnSp>
        <p:nvCxnSpPr>
          <p:cNvPr id="15" name="Connector 14"/>
          <p:cNvCxnSpPr/>
          <p:nvPr/>
        </p:nvCxnSpPr>
        <p:spPr>
          <a:xfrm>
            <a:off x="12207240" y="3223260"/>
            <a:ext cx="2194560" cy="0"/>
          </a:xfrm>
          <a:prstGeom prst="line">
            <a:avLst/>
          </a:prstGeom>
          <a:ln w="19050">
            <a:solidFill>
              <a:srgbClr val="5F62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58300" y="4114800"/>
            <a:ext cx="397764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Business Model Canvas</a:t>
            </a:r>
          </a:p>
        </p:txBody>
      </p:sp>
      <p:sp>
        <p:nvSpPr>
          <p:cNvPr id="18" name="Oval 17"/>
          <p:cNvSpPr/>
          <p:nvPr/>
        </p:nvSpPr>
        <p:spPr>
          <a:xfrm>
            <a:off x="14676120" y="2537460"/>
            <a:ext cx="1371600" cy="137160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9" name="Picture 18" descr="fil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5304" y="2866643"/>
            <a:ext cx="713232" cy="71323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373100" y="4114801"/>
            <a:ext cx="397764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Contract design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10260" y="4732021"/>
            <a:ext cx="3703320" cy="4062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sz="2100" dirty="0" err="1">
                <a:solidFill>
                  <a:srgbClr val="5F6275"/>
                </a:solidFill>
                <a:latin typeface="Arial"/>
              </a:rPr>
              <a:t>ReUseHeat</a:t>
            </a:r>
            <a:r>
              <a:rPr sz="2100" dirty="0">
                <a:solidFill>
                  <a:srgbClr val="5F6275"/>
                </a:solidFill>
                <a:latin typeface="Arial"/>
              </a:rPr>
              <a:t> </a:t>
            </a:r>
            <a:r>
              <a:rPr sz="2100" dirty="0" err="1">
                <a:solidFill>
                  <a:srgbClr val="5F6275"/>
                </a:solidFill>
                <a:latin typeface="Arial"/>
              </a:rPr>
              <a:t>checklis</a:t>
            </a:r>
            <a:r>
              <a:rPr lang="sv-SE" sz="2100" dirty="0">
                <a:solidFill>
                  <a:srgbClr val="5F6275"/>
                </a:solidFill>
                <a:latin typeface="Arial"/>
              </a:rPr>
              <a:t>t</a:t>
            </a:r>
            <a:endParaRPr sz="2100" dirty="0">
              <a:solidFill>
                <a:srgbClr val="5F6275"/>
              </a:solidFill>
              <a:latin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28700" y="6515100"/>
            <a:ext cx="16226028" cy="2537460"/>
          </a:xfrm>
          <a:prstGeom prst="roundRect">
            <a:avLst>
              <a:gd name="adj" fmla="val 12000"/>
            </a:avLst>
          </a:prstGeom>
          <a:solidFill>
            <a:srgbClr val="F5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23" name="Connector 22"/>
          <p:cNvCxnSpPr/>
          <p:nvPr/>
        </p:nvCxnSpPr>
        <p:spPr>
          <a:xfrm>
            <a:off x="1783080" y="7338060"/>
            <a:ext cx="14676120" cy="0"/>
          </a:xfrm>
          <a:prstGeom prst="line">
            <a:avLst/>
          </a:prstGeom>
          <a:ln w="19050">
            <a:solidFill>
              <a:srgbClr val="5F62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2194560" y="7159752"/>
            <a:ext cx="356616" cy="356616"/>
          </a:xfrm>
          <a:prstGeom prst="ellipse">
            <a:avLst/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3200" y="6830569"/>
            <a:ext cx="4526280" cy="4062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b="1">
                <a:solidFill>
                  <a:srgbClr val="141A3A"/>
                </a:solidFill>
                <a:latin typeface="Arial"/>
              </a:rPr>
              <a:t>M18 · June 2025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7543800"/>
            <a:ext cx="3703320" cy="68326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1950" dirty="0">
                <a:solidFill>
                  <a:srgbClr val="5F6275"/>
                </a:solidFill>
                <a:latin typeface="Arial"/>
              </a:rPr>
              <a:t>First business model and contract design</a:t>
            </a:r>
          </a:p>
        </p:txBody>
      </p:sp>
      <p:sp>
        <p:nvSpPr>
          <p:cNvPr id="27" name="Oval 26"/>
          <p:cNvSpPr/>
          <p:nvPr/>
        </p:nvSpPr>
        <p:spPr>
          <a:xfrm>
            <a:off x="7543800" y="7159752"/>
            <a:ext cx="356616" cy="356616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92440" y="6830569"/>
            <a:ext cx="4526280" cy="4062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b="1">
                <a:solidFill>
                  <a:srgbClr val="8F5EF0"/>
                </a:solidFill>
                <a:latin typeface="Arial"/>
              </a:rPr>
              <a:t>M36 · Dec 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7543800"/>
            <a:ext cx="3511296" cy="68326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lang="sv-SE" sz="1950" dirty="0" err="1">
                <a:solidFill>
                  <a:srgbClr val="5F6275"/>
                </a:solidFill>
                <a:latin typeface="Arial"/>
              </a:rPr>
              <a:t>Update</a:t>
            </a:r>
            <a:r>
              <a:rPr lang="sv-SE" sz="1950" dirty="0">
                <a:solidFill>
                  <a:srgbClr val="5F6275"/>
                </a:solidFill>
                <a:latin typeface="Arial"/>
              </a:rPr>
              <a:t> on the business </a:t>
            </a:r>
            <a:r>
              <a:rPr lang="sv-SE" sz="1950" dirty="0" err="1">
                <a:solidFill>
                  <a:srgbClr val="5F6275"/>
                </a:solidFill>
                <a:latin typeface="Arial"/>
              </a:rPr>
              <a:t>model</a:t>
            </a:r>
            <a:r>
              <a:rPr lang="sv-SE" sz="1950" dirty="0">
                <a:solidFill>
                  <a:srgbClr val="5F6275"/>
                </a:solidFill>
                <a:latin typeface="Arial"/>
              </a:rPr>
              <a:t> and </a:t>
            </a:r>
            <a:r>
              <a:rPr lang="sv-SE" sz="1950" dirty="0" err="1">
                <a:solidFill>
                  <a:srgbClr val="5F6275"/>
                </a:solidFill>
                <a:latin typeface="Arial"/>
              </a:rPr>
              <a:t>contract</a:t>
            </a:r>
            <a:r>
              <a:rPr lang="sv-SE" sz="1950" dirty="0">
                <a:solidFill>
                  <a:srgbClr val="5F6275"/>
                </a:solidFill>
                <a:latin typeface="Arial"/>
              </a:rPr>
              <a:t> design</a:t>
            </a:r>
            <a:endParaRPr sz="1950" dirty="0">
              <a:solidFill>
                <a:srgbClr val="5F6275"/>
              </a:solidFill>
              <a:latin typeface="Arial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2893040" y="7159752"/>
            <a:ext cx="356616" cy="356616"/>
          </a:xfrm>
          <a:prstGeom prst="ellipse">
            <a:avLst/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441680" y="6830569"/>
            <a:ext cx="4526280" cy="4062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b="1">
                <a:solidFill>
                  <a:srgbClr val="141A3A"/>
                </a:solidFill>
                <a:latin typeface="Arial"/>
              </a:rPr>
              <a:t>M48 · Dec 2027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441680" y="7543800"/>
            <a:ext cx="3511296" cy="68326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1950" dirty="0">
                <a:solidFill>
                  <a:srgbClr val="5F6275"/>
                </a:solidFill>
                <a:latin typeface="Arial"/>
              </a:rPr>
              <a:t>Final business and contract models to support replication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4152A4-A7F6-FBA7-5EDC-F02049C6CA54}"/>
              </a:ext>
            </a:extLst>
          </p:cNvPr>
          <p:cNvSpPr txBox="1"/>
          <p:nvPr/>
        </p:nvSpPr>
        <p:spPr>
          <a:xfrm>
            <a:off x="9395460" y="4691468"/>
            <a:ext cx="3703320" cy="145270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lang="en-US" sz="2100" dirty="0">
                <a:solidFill>
                  <a:srgbClr val="5F6275"/>
                </a:solidFill>
                <a:latin typeface="Arial"/>
              </a:rPr>
              <a:t>Who creates value, for whom, and how costs and revenues are shared</a:t>
            </a:r>
          </a:p>
          <a:p>
            <a:pPr algn="ctr" defTabSz="1371600">
              <a:spcAft>
                <a:spcPts val="600"/>
              </a:spcAft>
            </a:pPr>
            <a:endParaRPr sz="2100" dirty="0">
              <a:solidFill>
                <a:srgbClr val="5F6275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Lesson learned: who controls the cooling?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28700" y="2537460"/>
            <a:ext cx="3771900" cy="534924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t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Data centre</a:t>
            </a:r>
          </a:p>
          <a:p>
            <a:pPr algn="ctr" defTabSz="1371600">
              <a:spcAft>
                <a:spcPts val="300"/>
              </a:spcAft>
            </a:pPr>
            <a:r>
              <a:rPr sz="1950">
                <a:solidFill>
                  <a:srgbClr val="5F6275"/>
                </a:solidFill>
                <a:latin typeface="Arial"/>
              </a:rPr>
              <a:t>owns and operates</a:t>
            </a:r>
          </a:p>
        </p:txBody>
      </p:sp>
      <p:sp>
        <p:nvSpPr>
          <p:cNvPr id="4" name="Oval 3"/>
          <p:cNvSpPr/>
          <p:nvPr/>
        </p:nvSpPr>
        <p:spPr>
          <a:xfrm>
            <a:off x="2304288" y="3771900"/>
            <a:ext cx="1234440" cy="123444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server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554" y="4068166"/>
            <a:ext cx="641909" cy="64190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371600" y="5417820"/>
            <a:ext cx="3086100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1950" b="1">
                <a:solidFill>
                  <a:srgbClr val="141A3A"/>
                </a:solidFill>
                <a:latin typeface="Arial"/>
              </a:rPr>
              <a:t>Cooling system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6515100"/>
            <a:ext cx="3086100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1950" b="1">
                <a:solidFill>
                  <a:srgbClr val="141A3A"/>
                </a:solidFill>
                <a:latin typeface="Arial"/>
              </a:rPr>
              <a:t>Uptime promise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7880" y="2537460"/>
            <a:ext cx="3771900" cy="534924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t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Heat recovery chain</a:t>
            </a:r>
          </a:p>
          <a:p>
            <a:pPr algn="ctr" defTabSz="1371600">
              <a:spcAft>
                <a:spcPts val="300"/>
              </a:spcAft>
            </a:pPr>
            <a:r>
              <a:rPr sz="1950">
                <a:solidFill>
                  <a:srgbClr val="5F6275"/>
                </a:solidFill>
                <a:latin typeface="Arial"/>
              </a:rPr>
              <a:t>separate circuit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3771900"/>
            <a:ext cx="3086100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1950" b="1">
                <a:solidFill>
                  <a:srgbClr val="141A3A"/>
                </a:solidFill>
                <a:latin typeface="Arial"/>
              </a:rPr>
              <a:t>Mobile PCM storage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0780" y="4937760"/>
            <a:ext cx="3086100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1950" b="1">
                <a:solidFill>
                  <a:srgbClr val="141A3A"/>
                </a:solidFill>
                <a:latin typeface="Arial"/>
              </a:rPr>
              <a:t>HT heat pump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0780" y="6103620"/>
            <a:ext cx="3086100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1950" b="1">
                <a:solidFill>
                  <a:srgbClr val="141A3A"/>
                </a:solidFill>
                <a:latin typeface="Arial"/>
              </a:rPr>
              <a:t>Seasonal storage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349240" y="2331720"/>
            <a:ext cx="0" cy="5897880"/>
          </a:xfrm>
          <a:prstGeom prst="line">
            <a:avLst/>
          </a:prstGeom>
          <a:ln w="28575">
            <a:solidFill>
              <a:srgbClr val="AA5E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690872" y="4526280"/>
            <a:ext cx="1316736" cy="1316736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Arial"/>
              </a:rPr>
              <a:t>HX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8298180"/>
            <a:ext cx="4389120" cy="637097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b="1">
                <a:solidFill>
                  <a:srgbClr val="8F5EF0"/>
                </a:solidFill>
                <a:latin typeface="Arial"/>
              </a:rPr>
              <a:t>Ownership boundary at the heat exchanger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2468881"/>
            <a:ext cx="6830568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What we assessed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3044952"/>
            <a:ext cx="6830568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‘Cooling as a service’: the heat off-taker runs the data centre’s cooling. Of interest to the DH operator.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4416553"/>
            <a:ext cx="6830568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Why it did not fit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24160" y="4992623"/>
            <a:ext cx="6830568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lang="en-US" sz="2100" dirty="0">
                <a:solidFill>
                  <a:srgbClr val="5F6275"/>
                </a:solidFill>
                <a:latin typeface="Arial"/>
              </a:rPr>
              <a:t>For a data </a:t>
            </a:r>
            <a:r>
              <a:rPr lang="en-US" sz="2100" dirty="0" err="1">
                <a:solidFill>
                  <a:srgbClr val="5F6275"/>
                </a:solidFill>
                <a:latin typeface="Arial"/>
              </a:rPr>
              <a:t>centre</a:t>
            </a:r>
            <a:r>
              <a:rPr lang="en-US" sz="2100" dirty="0">
                <a:solidFill>
                  <a:srgbClr val="5F6275"/>
                </a:solidFill>
                <a:latin typeface="Arial"/>
              </a:rPr>
              <a:t>, cooling is critical to ensuring uptime. </a:t>
            </a:r>
            <a:r>
              <a:rPr sz="2100" dirty="0">
                <a:solidFill>
                  <a:srgbClr val="5F6275"/>
                </a:solidFill>
                <a:latin typeface="Arial"/>
              </a:rPr>
              <a:t>Handing over control was not acceptable.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0" y="6364225"/>
            <a:ext cx="6830568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8F5EF0"/>
                </a:solidFill>
                <a:latin typeface="Arial"/>
              </a:rPr>
              <a:t>What we agreed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4160" y="6940297"/>
            <a:ext cx="6830568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Cooling stays with the data </a:t>
            </a:r>
            <a:r>
              <a:rPr sz="2100" dirty="0" err="1">
                <a:solidFill>
                  <a:srgbClr val="5F6275"/>
                </a:solidFill>
                <a:latin typeface="Arial"/>
              </a:rPr>
              <a:t>centre</a:t>
            </a:r>
            <a:r>
              <a:rPr sz="2100" dirty="0">
                <a:solidFill>
                  <a:srgbClr val="5F6275"/>
                </a:solidFill>
                <a:latin typeface="Arial"/>
              </a:rPr>
              <a:t>. When useful, heat passes through a heat exchanger to charge the storage; otherwise cooling runs as today.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 dirty="0">
                <a:solidFill>
                  <a:srgbClr val="141A3A"/>
                </a:solidFill>
                <a:latin typeface="Arial"/>
              </a:rPr>
              <a:t>The value chain and the open ownership question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23466" y="3348080"/>
            <a:ext cx="1892808" cy="932688"/>
          </a:xfrm>
          <a:prstGeom prst="roundRect">
            <a:avLst>
              <a:gd name="adj" fmla="val 15000"/>
            </a:avLst>
          </a:prstGeom>
          <a:solidFill>
            <a:srgbClr val="E4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 dirty="0">
                <a:solidFill>
                  <a:srgbClr val="141A3A"/>
                </a:solidFill>
                <a:latin typeface="Arial"/>
              </a:rPr>
              <a:t>Data </a:t>
            </a:r>
            <a:r>
              <a:rPr b="1" dirty="0" err="1">
                <a:solidFill>
                  <a:srgbClr val="141A3A"/>
                </a:solidFill>
                <a:latin typeface="Arial"/>
              </a:rPr>
              <a:t>centre</a:t>
            </a:r>
            <a:endParaRPr b="1" dirty="0">
              <a:solidFill>
                <a:srgbClr val="141A3A"/>
              </a:solidFill>
              <a:latin typeface="Arial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3155658" y="3806052"/>
            <a:ext cx="356616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512274" y="3348080"/>
            <a:ext cx="1892808" cy="932688"/>
          </a:xfrm>
          <a:prstGeom prst="roundRect">
            <a:avLst>
              <a:gd name="adj" fmla="val 15000"/>
            </a:avLst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>
                <a:solidFill>
                  <a:srgbClr val="FFFFFF"/>
                </a:solidFill>
                <a:latin typeface="Arial"/>
              </a:rPr>
              <a:t>Heat exchanger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488727" y="3796346"/>
            <a:ext cx="356618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913925" y="3330002"/>
            <a:ext cx="1989620" cy="932688"/>
          </a:xfrm>
          <a:prstGeom prst="roundRect">
            <a:avLst>
              <a:gd name="adj" fmla="val 15000"/>
            </a:avLst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lang="sv-SE" b="1" dirty="0">
                <a:solidFill>
                  <a:srgbClr val="FFFFFF"/>
                </a:solidFill>
                <a:latin typeface="Arial"/>
              </a:rPr>
              <a:t>Heat on Wheels </a:t>
            </a:r>
            <a:br>
              <a:rPr lang="sv-SE" b="1" dirty="0">
                <a:solidFill>
                  <a:srgbClr val="FFFFFF"/>
                </a:solidFill>
                <a:latin typeface="Arial"/>
              </a:rPr>
            </a:br>
            <a:r>
              <a:rPr lang="sv-SE" b="1" dirty="0">
                <a:solidFill>
                  <a:srgbClr val="FFFFFF"/>
                </a:solidFill>
                <a:latin typeface="Arial"/>
              </a:rPr>
              <a:t>(</a:t>
            </a:r>
            <a:r>
              <a:rPr b="1" dirty="0">
                <a:solidFill>
                  <a:srgbClr val="FFFFFF"/>
                </a:solidFill>
                <a:latin typeface="Arial"/>
              </a:rPr>
              <a:t>Mobile </a:t>
            </a:r>
            <a:r>
              <a:rPr lang="sv-SE" b="1" dirty="0">
                <a:solidFill>
                  <a:srgbClr val="FFFFFF"/>
                </a:solidFill>
                <a:latin typeface="Arial"/>
              </a:rPr>
              <a:t>heat </a:t>
            </a:r>
            <a:r>
              <a:rPr b="1" dirty="0">
                <a:solidFill>
                  <a:srgbClr val="FFFFFF"/>
                </a:solidFill>
                <a:latin typeface="Arial"/>
              </a:rPr>
              <a:t>storage</a:t>
            </a:r>
            <a:r>
              <a:rPr lang="sv-SE" b="1" dirty="0">
                <a:solidFill>
                  <a:srgbClr val="FFFFFF"/>
                </a:solidFill>
                <a:latin typeface="Arial"/>
              </a:rPr>
              <a:t>)</a:t>
            </a:r>
            <a:endParaRPr b="1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7966691" y="3796346"/>
            <a:ext cx="356616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382848" y="3330002"/>
            <a:ext cx="1715628" cy="905661"/>
          </a:xfrm>
          <a:prstGeom prst="roundRect">
            <a:avLst>
              <a:gd name="adj" fmla="val 15000"/>
            </a:avLst>
          </a:prstGeom>
          <a:solidFill>
            <a:srgbClr val="E4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 dirty="0">
                <a:solidFill>
                  <a:srgbClr val="141A3A"/>
                </a:solidFill>
                <a:latin typeface="Arial"/>
              </a:rPr>
              <a:t>H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igh</a:t>
            </a:r>
            <a:r>
              <a:rPr lang="sv-SE" b="1" dirty="0">
                <a:solidFill>
                  <a:srgbClr val="141A3A"/>
                </a:solidFill>
                <a:latin typeface="Arial"/>
              </a:rPr>
              <a:t> 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temperature</a:t>
            </a:r>
            <a:r>
              <a:rPr b="1" dirty="0">
                <a:solidFill>
                  <a:srgbClr val="141A3A"/>
                </a:solidFill>
                <a:latin typeface="Arial"/>
              </a:rPr>
              <a:t> heat pump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0241737" y="3796346"/>
            <a:ext cx="356615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650474" y="3330002"/>
            <a:ext cx="1715628" cy="905661"/>
          </a:xfrm>
          <a:prstGeom prst="roundRect">
            <a:avLst>
              <a:gd name="adj" fmla="val 15000"/>
            </a:avLst>
          </a:prstGeom>
          <a:solidFill>
            <a:srgbClr val="E4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 dirty="0">
                <a:solidFill>
                  <a:srgbClr val="141A3A"/>
                </a:solidFill>
                <a:latin typeface="Arial"/>
              </a:rPr>
              <a:t>Seasonal </a:t>
            </a:r>
            <a:endParaRPr lang="sv-SE" b="1" dirty="0">
              <a:solidFill>
                <a:srgbClr val="141A3A"/>
              </a:solidFill>
              <a:latin typeface="Arial"/>
            </a:endParaRPr>
          </a:p>
          <a:p>
            <a:pPr algn="ctr" defTabSz="1371600">
              <a:spcAft>
                <a:spcPts val="300"/>
              </a:spcAft>
            </a:pPr>
            <a:r>
              <a:rPr lang="sv-SE" b="1" dirty="0">
                <a:solidFill>
                  <a:srgbClr val="141A3A"/>
                </a:solidFill>
                <a:latin typeface="Arial"/>
              </a:rPr>
              <a:t>heat</a:t>
            </a:r>
            <a:r>
              <a:rPr b="1" dirty="0">
                <a:solidFill>
                  <a:srgbClr val="141A3A"/>
                </a:solidFill>
                <a:latin typeface="Arial"/>
              </a:rPr>
              <a:t> storage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224434" y="3302975"/>
            <a:ext cx="2030294" cy="932688"/>
          </a:xfrm>
          <a:prstGeom prst="roundRect">
            <a:avLst>
              <a:gd name="adj" fmla="val 15000"/>
            </a:avLst>
          </a:prstGeom>
          <a:solidFill>
            <a:srgbClr val="E4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 dirty="0">
                <a:solidFill>
                  <a:srgbClr val="141A3A"/>
                </a:solidFill>
                <a:latin typeface="Arial"/>
              </a:rPr>
              <a:t>D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istrict</a:t>
            </a:r>
            <a:r>
              <a:rPr lang="sv-SE" b="1" dirty="0">
                <a:solidFill>
                  <a:srgbClr val="141A3A"/>
                </a:solidFill>
                <a:latin typeface="Arial"/>
              </a:rPr>
              <a:t> 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heating</a:t>
            </a:r>
            <a:r>
              <a:rPr b="1" dirty="0">
                <a:solidFill>
                  <a:srgbClr val="141A3A"/>
                </a:solidFill>
                <a:latin typeface="Arial"/>
              </a:rPr>
              <a:t> network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79547" y="3138851"/>
            <a:ext cx="2338217" cy="1316720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4DB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8159" y="2357443"/>
            <a:ext cx="4553712" cy="760208"/>
          </a:xfrm>
          <a:prstGeom prst="rect">
            <a:avLst/>
          </a:prstGeom>
          <a:noFill/>
        </p:spPr>
        <p:txBody>
          <a:bodyPr wrap="square" lIns="0" tIns="41148" rIns="0" bIns="41148" anchor="b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1950" b="1" dirty="0">
                <a:solidFill>
                  <a:srgbClr val="1F7FD0"/>
                </a:solidFill>
                <a:latin typeface="Arial"/>
              </a:rPr>
              <a:t>Data </a:t>
            </a:r>
            <a:r>
              <a:rPr sz="1950" b="1" dirty="0" err="1">
                <a:solidFill>
                  <a:srgbClr val="1F7FD0"/>
                </a:solidFill>
                <a:latin typeface="Arial"/>
              </a:rPr>
              <a:t>centre</a:t>
            </a:r>
            <a:r>
              <a:rPr sz="1950" b="1" dirty="0">
                <a:solidFill>
                  <a:srgbClr val="1F7FD0"/>
                </a:solidFill>
                <a:latin typeface="Arial"/>
              </a:rPr>
              <a:t>: keeps </a:t>
            </a:r>
            <a:endParaRPr lang="sv-SE" sz="1950" b="1" dirty="0">
              <a:solidFill>
                <a:srgbClr val="1F7FD0"/>
              </a:solidFill>
              <a:latin typeface="Arial"/>
            </a:endParaRPr>
          </a:p>
          <a:p>
            <a:pPr defTabSz="1371600">
              <a:spcAft>
                <a:spcPts val="600"/>
              </a:spcAft>
            </a:pPr>
            <a:r>
              <a:rPr lang="sv-SE" sz="1950" b="1" dirty="0">
                <a:solidFill>
                  <a:srgbClr val="1F7FD0"/>
                </a:solidFill>
                <a:latin typeface="Arial"/>
              </a:rPr>
              <a:t>c</a:t>
            </a:r>
            <a:r>
              <a:rPr sz="1950" b="1" dirty="0" err="1">
                <a:solidFill>
                  <a:srgbClr val="1F7FD0"/>
                </a:solidFill>
                <a:latin typeface="Arial"/>
              </a:rPr>
              <a:t>ontrol</a:t>
            </a:r>
            <a:r>
              <a:rPr lang="sv-SE" sz="1950" b="1" dirty="0">
                <a:solidFill>
                  <a:srgbClr val="1F7FD0"/>
                </a:solidFill>
                <a:latin typeface="Arial"/>
              </a:rPr>
              <a:t> </a:t>
            </a:r>
            <a:r>
              <a:rPr sz="1950" b="1" dirty="0">
                <a:solidFill>
                  <a:srgbClr val="1F7FD0"/>
                </a:solidFill>
                <a:latin typeface="Arial"/>
              </a:rPr>
              <a:t>of cooling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05516" y="3126290"/>
            <a:ext cx="9118418" cy="1316736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AA5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13925" y="2631352"/>
            <a:ext cx="7307690" cy="383182"/>
          </a:xfrm>
          <a:prstGeom prst="rect">
            <a:avLst/>
          </a:prstGeom>
          <a:noFill/>
        </p:spPr>
        <p:txBody>
          <a:bodyPr wrap="square" lIns="0" tIns="41148" rIns="0" bIns="41148" anchor="b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1950" b="1" dirty="0">
                <a:solidFill>
                  <a:srgbClr val="8F5EF0"/>
                </a:solidFill>
                <a:latin typeface="Arial"/>
              </a:rPr>
              <a:t>Recovery and storage chain: ownership under assessment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0794" y="4280525"/>
            <a:ext cx="2715768" cy="36009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ctr" defTabSz="1371600">
              <a:spcAft>
                <a:spcPts val="600"/>
              </a:spcAft>
            </a:pPr>
            <a:r>
              <a:rPr b="1" dirty="0">
                <a:solidFill>
                  <a:srgbClr val="8F5EF0"/>
                </a:solidFill>
                <a:latin typeface="Arial"/>
              </a:rPr>
              <a:t>boundary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28700" y="5143500"/>
            <a:ext cx="7975854" cy="274320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440180" y="5486400"/>
            <a:ext cx="960120" cy="9601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3" name="Picture 22" descr="fir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609" y="5716829"/>
            <a:ext cx="499262" cy="49926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674620" y="5326085"/>
            <a:ext cx="6103620" cy="1006429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lang="sv-SE" sz="2550" b="1" u="sng" dirty="0">
                <a:solidFill>
                  <a:srgbClr val="141A3A"/>
                </a:solidFill>
                <a:latin typeface="Arial"/>
              </a:rPr>
              <a:t>Option I </a:t>
            </a:r>
            <a:br>
              <a:rPr lang="sv-SE" sz="2550" b="1" u="sng" dirty="0">
                <a:solidFill>
                  <a:srgbClr val="141A3A"/>
                </a:solidFill>
                <a:latin typeface="Arial"/>
              </a:rPr>
            </a:br>
            <a:r>
              <a:rPr lang="sv-SE" sz="900" b="1" u="sng" dirty="0">
                <a:solidFill>
                  <a:srgbClr val="141A3A"/>
                </a:solidFill>
                <a:latin typeface="Arial"/>
              </a:rPr>
              <a:t> </a:t>
            </a:r>
            <a:br>
              <a:rPr lang="sv-SE" sz="2550" b="1" dirty="0">
                <a:solidFill>
                  <a:srgbClr val="141A3A"/>
                </a:solidFill>
                <a:latin typeface="Arial"/>
              </a:rPr>
            </a:br>
            <a:r>
              <a:rPr sz="2550" b="1" dirty="0">
                <a:solidFill>
                  <a:srgbClr val="141A3A"/>
                </a:solidFill>
                <a:latin typeface="Arial"/>
              </a:rPr>
              <a:t>DH company owns the chain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88933" y="6391657"/>
            <a:ext cx="6103620" cy="11295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600"/>
              </a:spcAft>
              <a:buFont typeface="Arial"/>
              <a:buChar char="•"/>
            </a:pPr>
            <a:r>
              <a:rPr sz="2100" dirty="0">
                <a:solidFill>
                  <a:srgbClr val="5F6275"/>
                </a:solidFill>
                <a:latin typeface="Arial"/>
              </a:rPr>
              <a:t>Recovered heat is integrated into its own system</a:t>
            </a:r>
          </a:p>
          <a:p>
            <a:pPr marL="246888" indent="-246888" defTabSz="1371600">
              <a:spcAft>
                <a:spcPts val="600"/>
              </a:spcAft>
              <a:buFont typeface="Arial"/>
              <a:buChar char="•"/>
            </a:pPr>
            <a:r>
              <a:rPr sz="2100" dirty="0">
                <a:solidFill>
                  <a:srgbClr val="5F6275"/>
                </a:solidFill>
                <a:latin typeface="Arial"/>
              </a:rPr>
              <a:t>Carries investment and operation of the chain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78874" y="5143500"/>
            <a:ext cx="7975854" cy="274320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690354" y="5486400"/>
            <a:ext cx="960120" cy="9601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8" name="Picture 27" descr="handshak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0783" y="5716829"/>
            <a:ext cx="499262" cy="49926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924794" y="5326085"/>
            <a:ext cx="6103620" cy="1006429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lang="sv-SE" sz="2550" b="1" u="sng" dirty="0">
                <a:solidFill>
                  <a:srgbClr val="141A3A"/>
                </a:solidFill>
                <a:latin typeface="Arial"/>
              </a:rPr>
              <a:t>Option II </a:t>
            </a:r>
            <a:br>
              <a:rPr lang="sv-SE" sz="2550" b="1" dirty="0">
                <a:solidFill>
                  <a:srgbClr val="141A3A"/>
                </a:solidFill>
                <a:latin typeface="Arial"/>
              </a:rPr>
            </a:br>
            <a:r>
              <a:rPr lang="sv-SE" sz="900" b="1" dirty="0">
                <a:solidFill>
                  <a:srgbClr val="141A3A"/>
                </a:solidFill>
                <a:latin typeface="Arial"/>
              </a:rPr>
              <a:t> </a:t>
            </a:r>
            <a:br>
              <a:rPr lang="sv-SE" sz="2550" b="1" dirty="0">
                <a:solidFill>
                  <a:srgbClr val="141A3A"/>
                </a:solidFill>
                <a:latin typeface="Arial"/>
              </a:rPr>
            </a:br>
            <a:r>
              <a:rPr sz="2550" b="1" dirty="0">
                <a:solidFill>
                  <a:srgbClr val="141A3A"/>
                </a:solidFill>
                <a:latin typeface="Arial"/>
              </a:rPr>
              <a:t>A third party owns the chain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7654" y="6391656"/>
            <a:ext cx="6103620" cy="145270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246888" indent="-246888" defTabSz="1371600">
              <a:spcAft>
                <a:spcPts val="600"/>
              </a:spcAft>
              <a:buFont typeface="Arial"/>
              <a:buChar char="•"/>
            </a:pPr>
            <a:r>
              <a:rPr sz="2100" dirty="0">
                <a:solidFill>
                  <a:srgbClr val="5F6275"/>
                </a:solidFill>
                <a:latin typeface="Arial"/>
              </a:rPr>
              <a:t>For example an ESCO: buys heat from the data </a:t>
            </a:r>
            <a:r>
              <a:rPr sz="2100" dirty="0" err="1">
                <a:solidFill>
                  <a:srgbClr val="5F6275"/>
                </a:solidFill>
                <a:latin typeface="Arial"/>
              </a:rPr>
              <a:t>centre</a:t>
            </a:r>
            <a:r>
              <a:rPr sz="2100" dirty="0">
                <a:solidFill>
                  <a:srgbClr val="5F6275"/>
                </a:solidFill>
                <a:latin typeface="Arial"/>
              </a:rPr>
              <a:t> and sells it to the DH company or others</a:t>
            </a:r>
          </a:p>
          <a:p>
            <a:pPr marL="246888" indent="-246888" defTabSz="1371600">
              <a:spcAft>
                <a:spcPts val="600"/>
              </a:spcAft>
              <a:buFont typeface="Arial"/>
              <a:buChar char="•"/>
            </a:pPr>
            <a:r>
              <a:rPr sz="2100" dirty="0">
                <a:solidFill>
                  <a:srgbClr val="5F6275"/>
                </a:solidFill>
                <a:latin typeface="Arial"/>
              </a:rPr>
              <a:t>Scalable and replicable; needs contracts on both sides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28700" y="8202168"/>
            <a:ext cx="16226028" cy="932688"/>
          </a:xfrm>
          <a:prstGeom prst="roundRect">
            <a:avLst>
              <a:gd name="adj" fmla="val 12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11480" tIns="54864" rIns="411480" bIns="54864" rtlCol="0" anchor="ctr"/>
          <a:lstStyle/>
          <a:p>
            <a:pPr defTabSz="1371600">
              <a:spcAft>
                <a:spcPts val="300"/>
              </a:spcAft>
            </a:pPr>
            <a:r>
              <a:rPr sz="2250" b="1">
                <a:solidFill>
                  <a:srgbClr val="FFFFFF"/>
                </a:solidFill>
                <a:latin typeface="Arial"/>
              </a:rPr>
              <a:t>Both options are being investigated, for Heat on Wheels and for a direct connection</a:t>
            </a:r>
          </a:p>
        </p:txBody>
      </p:sp>
      <p:cxnSp>
        <p:nvCxnSpPr>
          <p:cNvPr id="33" name="Connector 9">
            <a:extLst>
              <a:ext uri="{FF2B5EF4-FFF2-40B4-BE49-F238E27FC236}">
                <a16:creationId xmlns:a16="http://schemas.microsoft.com/office/drawing/2014/main" id="{74F47881-AC52-2DF6-3F03-5ED3E48B96C1}"/>
              </a:ext>
            </a:extLst>
          </p:cNvPr>
          <p:cNvCxnSpPr/>
          <p:nvPr/>
        </p:nvCxnSpPr>
        <p:spPr>
          <a:xfrm>
            <a:off x="12448695" y="3782334"/>
            <a:ext cx="356616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10">
            <a:extLst>
              <a:ext uri="{FF2B5EF4-FFF2-40B4-BE49-F238E27FC236}">
                <a16:creationId xmlns:a16="http://schemas.microsoft.com/office/drawing/2014/main" id="{E54B9455-CFC5-9743-CC2A-2718743E61AF}"/>
              </a:ext>
            </a:extLst>
          </p:cNvPr>
          <p:cNvSpPr/>
          <p:nvPr/>
        </p:nvSpPr>
        <p:spPr>
          <a:xfrm>
            <a:off x="12956808" y="3348080"/>
            <a:ext cx="1715628" cy="887582"/>
          </a:xfrm>
          <a:prstGeom prst="roundRect">
            <a:avLst>
              <a:gd name="adj" fmla="val 15000"/>
            </a:avLst>
          </a:prstGeom>
          <a:solidFill>
            <a:srgbClr val="E4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b="1" dirty="0">
                <a:solidFill>
                  <a:srgbClr val="141A3A"/>
                </a:solidFill>
                <a:latin typeface="Arial"/>
              </a:rPr>
              <a:t>H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igh</a:t>
            </a:r>
            <a:r>
              <a:rPr lang="sv-SE" b="1" dirty="0">
                <a:solidFill>
                  <a:srgbClr val="141A3A"/>
                </a:solidFill>
                <a:latin typeface="Arial"/>
              </a:rPr>
              <a:t> </a:t>
            </a:r>
            <a:r>
              <a:rPr lang="sv-SE" b="1" dirty="0" err="1">
                <a:solidFill>
                  <a:srgbClr val="141A3A"/>
                </a:solidFill>
                <a:latin typeface="Arial"/>
              </a:rPr>
              <a:t>temperature</a:t>
            </a:r>
            <a:r>
              <a:rPr b="1" dirty="0">
                <a:solidFill>
                  <a:srgbClr val="141A3A"/>
                </a:solidFill>
                <a:latin typeface="Arial"/>
              </a:rPr>
              <a:t> heat pump</a:t>
            </a:r>
          </a:p>
        </p:txBody>
      </p:sp>
      <p:cxnSp>
        <p:nvCxnSpPr>
          <p:cNvPr id="36" name="Connector 9">
            <a:extLst>
              <a:ext uri="{FF2B5EF4-FFF2-40B4-BE49-F238E27FC236}">
                <a16:creationId xmlns:a16="http://schemas.microsoft.com/office/drawing/2014/main" id="{B16D8E34-AD99-D53C-CF42-2E51DE21FBC3}"/>
              </a:ext>
            </a:extLst>
          </p:cNvPr>
          <p:cNvCxnSpPr/>
          <p:nvPr/>
        </p:nvCxnSpPr>
        <p:spPr>
          <a:xfrm>
            <a:off x="14823933" y="3769319"/>
            <a:ext cx="356616" cy="0"/>
          </a:xfrm>
          <a:prstGeom prst="line">
            <a:avLst/>
          </a:prstGeom>
          <a:ln w="19050">
            <a:solidFill>
              <a:srgbClr val="141A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4" grpId="0"/>
      <p:bldP spid="25" grpId="0"/>
      <p:bldP spid="26" grpId="0" animBg="1"/>
      <p:bldP spid="27" grpId="0" animBg="1"/>
      <p:bldP spid="29" grpId="0"/>
      <p:bldP spid="30" grpId="0"/>
      <p:bldP spid="3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Moving heat and shifting it in time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8700" y="2468880"/>
            <a:ext cx="7818120" cy="267462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440180" y="3154680"/>
            <a:ext cx="1303020" cy="13030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 descr="tru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905" y="3467405"/>
            <a:ext cx="677570" cy="677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6100" y="2674621"/>
            <a:ext cx="5486400" cy="960263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850" b="1">
                <a:solidFill>
                  <a:srgbClr val="141A3A"/>
                </a:solidFill>
                <a:latin typeface="Arial"/>
              </a:rPr>
              <a:t>Heat on Wheels bridges distance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6100" y="3840480"/>
            <a:ext cx="5486400" cy="775597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From the data centre to the DH site, without a pipeline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36608" y="2468880"/>
            <a:ext cx="7818120" cy="267462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848088" y="3154680"/>
            <a:ext cx="1303020" cy="13030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Picture 10" descr="layer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813" y="3467405"/>
            <a:ext cx="677570" cy="6775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94007" y="2674621"/>
            <a:ext cx="5486400" cy="960263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850" b="1">
                <a:solidFill>
                  <a:srgbClr val="141A3A"/>
                </a:solidFill>
                <a:latin typeface="Arial"/>
              </a:rPr>
              <a:t>Seasonal storage bridges seasons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94007" y="3840480"/>
            <a:ext cx="5486400" cy="775597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From summer, when heat is available, to winter, when it is needed</a:t>
            </a:r>
          </a:p>
        </p:txBody>
      </p:sp>
      <p:sp>
        <p:nvSpPr>
          <p:cNvPr id="14" name="Oval 13"/>
          <p:cNvSpPr/>
          <p:nvPr/>
        </p:nvSpPr>
        <p:spPr>
          <a:xfrm>
            <a:off x="8874252" y="3538728"/>
            <a:ext cx="521208" cy="521208"/>
          </a:xfrm>
          <a:prstGeom prst="ellipse">
            <a:avLst/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700" y="5417820"/>
            <a:ext cx="16226028" cy="498598"/>
          </a:xfrm>
          <a:prstGeom prst="rect">
            <a:avLst/>
          </a:prstGeom>
          <a:noFill/>
        </p:spPr>
        <p:txBody>
          <a:bodyPr wrap="square" lIns="0" tIns="41148" rIns="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8F5EF0"/>
                </a:solidFill>
                <a:latin typeface="Arial"/>
              </a:rPr>
              <a:t>What this means for the business model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28700" y="617220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371600" y="6446520"/>
            <a:ext cx="685800" cy="68580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63140" y="6563204"/>
            <a:ext cx="377190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Value depends on timing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7310629"/>
            <a:ext cx="459486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Without storage, the network can use only a small part of the heat recovered in summer.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35674" y="617220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878574" y="6446520"/>
            <a:ext cx="685800" cy="68580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0114" y="6378538"/>
            <a:ext cx="3771900" cy="821763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Two assets at two locations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8574" y="7310628"/>
            <a:ext cx="4594860" cy="1375761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Mobile units move between sites; the seasonal storage is fixed at the DH site. Each needs an owner and an operator.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042647" y="617220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2385547" y="6446520"/>
            <a:ext cx="685800" cy="68580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77088" y="6378538"/>
            <a:ext cx="3771900" cy="821763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Contracts cover the whole chain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385547" y="7310628"/>
            <a:ext cx="4594860" cy="1375761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Metering, responsibilities and payment from charging at the data centre to winter discharge into the network.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What Heat on Wheels adds to the business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8700" y="2537460"/>
            <a:ext cx="3840480" cy="528066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440180" y="2880360"/>
            <a:ext cx="1097280" cy="109728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 descr="tru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26" y="3143706"/>
            <a:ext cx="570585" cy="5705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0180" y="4251961"/>
            <a:ext cx="315468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A new partner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0180" y="5417820"/>
            <a:ext cx="3154680" cy="146809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A logistics and transport provider becomes part of the value chain.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57216" y="2537460"/>
            <a:ext cx="3840480" cy="528066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568695" y="2880360"/>
            <a:ext cx="1097280" cy="109728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Picture 10" descr="rout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42" y="3143706"/>
            <a:ext cx="570585" cy="5705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68695" y="4251961"/>
            <a:ext cx="315468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New activities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8695" y="5417821"/>
            <a:ext cx="3154680" cy="1814343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Charging, transport, handover and discharging of PCM units, scheduled around both sites.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85732" y="2537460"/>
            <a:ext cx="3840480" cy="528066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697211" y="2880360"/>
            <a:ext cx="1097280" cy="1097280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6" name="Picture 15" descr="euro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558" y="3143706"/>
            <a:ext cx="570585" cy="5705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97211" y="4251961"/>
            <a:ext cx="3154680" cy="9140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New resources and costs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97211" y="5417820"/>
            <a:ext cx="3154680" cy="1468094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Mobile PCM units and electric vehicles, and transport costs, instead of a fixed pipeline.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414248" y="2537460"/>
            <a:ext cx="3840480" cy="528066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3825728" y="2880360"/>
            <a:ext cx="1097280" cy="109728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1" name="Picture 20" descr="question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9074" y="3143706"/>
            <a:ext cx="570585" cy="5705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825728" y="4251961"/>
            <a:ext cx="315468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New questions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25728" y="5417821"/>
            <a:ext cx="3154680" cy="112184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 dirty="0">
                <a:solidFill>
                  <a:srgbClr val="5F6275"/>
                </a:solidFill>
                <a:latin typeface="Arial"/>
              </a:rPr>
              <a:t>Who owns the mobile units? Could other customers be served?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8700" y="8161020"/>
            <a:ext cx="16226028" cy="960120"/>
          </a:xfrm>
          <a:prstGeom prst="roundRect">
            <a:avLst>
              <a:gd name="adj" fmla="val 12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11480" tIns="54864" rIns="411480" bIns="54864" rtlCol="0" anchor="ctr"/>
          <a:lstStyle/>
          <a:p>
            <a:pPr defTabSz="1371600">
              <a:spcAft>
                <a:spcPts val="300"/>
              </a:spcAft>
            </a:pPr>
            <a:r>
              <a:rPr sz="2250" b="1">
                <a:solidFill>
                  <a:srgbClr val="FFFFFF"/>
                </a:solidFill>
                <a:latin typeface="Arial"/>
              </a:rPr>
              <a:t>The ownership options apply with or without Heat on Wheels; what changes is the delivery chain and its contracts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Contract elements to clarify for Heat on Wheels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28700" y="246888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71600" y="2811779"/>
            <a:ext cx="850392" cy="850392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key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693" y="3015873"/>
            <a:ext cx="442203" cy="4422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303133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Ownership boundary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840481"/>
            <a:ext cx="459486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At the heat exchanger. Asset ownership, location and access rights at both sites.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35674" y="246888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Oval 8"/>
          <p:cNvSpPr/>
          <p:nvPr/>
        </p:nvSpPr>
        <p:spPr>
          <a:xfrm>
            <a:off x="6878574" y="2811779"/>
            <a:ext cx="850392" cy="850392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9" descr="thermo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667" y="3015873"/>
            <a:ext cx="442203" cy="442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07274" y="303133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Heat specification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8574" y="3840481"/>
            <a:ext cx="459486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Temperature and energy per PCM charge, metered at charging and discharging.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42647" y="246888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2385547" y="2811779"/>
            <a:ext cx="850392" cy="850392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euro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9641" y="3015873"/>
            <a:ext cx="442203" cy="4422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14248" y="303133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Price formula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5547" y="3840481"/>
            <a:ext cx="459486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Is heat priced or free, and for how long?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28700" y="569214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371600" y="6035040"/>
            <a:ext cx="850392" cy="850392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" name="Picture 19" descr="truc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693" y="6239133"/>
            <a:ext cx="442203" cy="44220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400300" y="625459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Logistics and handover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7063740"/>
            <a:ext cx="459486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Who carries the risk in transit; schedules, site access, liability.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35674" y="569214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878574" y="6035040"/>
            <a:ext cx="850392" cy="850392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5" name="Picture 24" descr="tools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667" y="6239133"/>
            <a:ext cx="442203" cy="44220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907274" y="625459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Maintenance and failure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78574" y="7063740"/>
            <a:ext cx="459486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Separate O&amp;M terms per asset; back-up when units are out of service.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042647" y="5692140"/>
            <a:ext cx="5212080" cy="29489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2385547" y="6035040"/>
            <a:ext cx="850392" cy="850392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30" name="Picture 29" descr="exchange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89641" y="6239133"/>
            <a:ext cx="442203" cy="44220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3414248" y="6254594"/>
            <a:ext cx="3634740" cy="452432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400" b="1">
                <a:solidFill>
                  <a:srgbClr val="141A3A"/>
                </a:solidFill>
                <a:latin typeface="Arial"/>
              </a:rPr>
              <a:t>Change and exit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85547" y="7063741"/>
            <a:ext cx="459486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>
                <a:solidFill>
                  <a:srgbClr val="5F6275"/>
                </a:solidFill>
                <a:latin typeface="Arial"/>
              </a:rPr>
              <a:t>Volume drops, relocation or new owner. Mobile units can partly reduce relocation risk.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8700" y="8915400"/>
            <a:ext cx="16226028" cy="337015"/>
          </a:xfrm>
          <a:prstGeom prst="rect">
            <a:avLst/>
          </a:prstGeom>
          <a:noFill/>
        </p:spPr>
        <p:txBody>
          <a:bodyPr wrap="square" lIns="0" tIns="41148" rIns="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1650">
                <a:solidFill>
                  <a:srgbClr val="5F6275"/>
                </a:solidFill>
                <a:latin typeface="Arial"/>
              </a:rPr>
              <a:t>Selected from the ReUseHeat checklist of 15 contract elements for urban waste heat recovery (Lygnerud, 2022)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Open questions we are working 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28700" y="2468880"/>
            <a:ext cx="7975854" cy="246888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1440180" y="2880360"/>
            <a:ext cx="960120" cy="9601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questio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609" y="3110789"/>
            <a:ext cx="499262" cy="4992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0" y="2811779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What is the heat worth?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3497580"/>
            <a:ext cx="603504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Today closer to a byproduct than a traded commodity. The answer affects every price formula.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278874" y="2468880"/>
            <a:ext cx="7975854" cy="246888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Oval 8"/>
          <p:cNvSpPr/>
          <p:nvPr/>
        </p:nvSpPr>
        <p:spPr>
          <a:xfrm>
            <a:off x="9690354" y="2880360"/>
            <a:ext cx="960120" cy="9601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9" descr="questio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783" y="3110789"/>
            <a:ext cx="499262" cy="4992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93374" y="2811779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Who carries the investment?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93374" y="3497581"/>
            <a:ext cx="6035040" cy="1052596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Heat pumps, seasonal storage and mobile units are capital-intensive; co-funding is still part of the case.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28700" y="5212080"/>
            <a:ext cx="7975854" cy="2468880"/>
          </a:xfrm>
          <a:prstGeom prst="roundRect">
            <a:avLst>
              <a:gd name="adj" fmla="val 12000"/>
            </a:avLst>
          </a:prstGeom>
          <a:solidFill>
            <a:srgbClr val="E6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440180" y="5623559"/>
            <a:ext cx="960120" cy="96012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14" descr="questio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609" y="5853989"/>
            <a:ext cx="499262" cy="4992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43200" y="5554981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Which customers beyond DH?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6240780"/>
            <a:ext cx="6035040" cy="7294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100" dirty="0">
                <a:solidFill>
                  <a:srgbClr val="5F6275"/>
                </a:solidFill>
                <a:latin typeface="Arial"/>
              </a:rPr>
              <a:t>Buildings off the network, industry and low-temperature users</a:t>
            </a:r>
            <a:r>
              <a:rPr lang="sv-SE" sz="2100" dirty="0">
                <a:solidFill>
                  <a:srgbClr val="5F6275"/>
                </a:solidFill>
                <a:latin typeface="Arial"/>
              </a:rPr>
              <a:t>.</a:t>
            </a:r>
            <a:endParaRPr sz="2100" dirty="0">
              <a:solidFill>
                <a:srgbClr val="5F6275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278874" y="5212080"/>
            <a:ext cx="7975854" cy="2468880"/>
          </a:xfrm>
          <a:prstGeom prst="roundRect">
            <a:avLst>
              <a:gd name="adj" fmla="val 12000"/>
            </a:avLst>
          </a:prstGeom>
          <a:solidFill>
            <a:srgbClr val="F0E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9690354" y="5623559"/>
            <a:ext cx="960120" cy="96012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" name="Picture 19" descr="questio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783" y="5853989"/>
            <a:ext cx="499262" cy="49926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993374" y="5554981"/>
            <a:ext cx="6035040" cy="49859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700" b="1">
                <a:solidFill>
                  <a:srgbClr val="141A3A"/>
                </a:solidFill>
                <a:latin typeface="Arial"/>
              </a:rPr>
              <a:t>Heat on Wheels or a pipe?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93374" y="6240781"/>
            <a:ext cx="6035040" cy="11295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lang="en-US" sz="2100" dirty="0">
                <a:solidFill>
                  <a:srgbClr val="5F6275"/>
                </a:solidFill>
                <a:latin typeface="Arial"/>
              </a:rPr>
              <a:t>For the decided ownership structure, we look at both delivery options. </a:t>
            </a:r>
          </a:p>
          <a:p>
            <a:pPr defTabSz="1371600">
              <a:spcAft>
                <a:spcPts val="600"/>
              </a:spcAft>
            </a:pPr>
            <a:endParaRPr sz="2100" dirty="0">
              <a:solidFill>
                <a:srgbClr val="5F6275"/>
              </a:solidFill>
              <a:latin typeface="Arial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28700" y="8161020"/>
            <a:ext cx="16226028" cy="960120"/>
          </a:xfrm>
          <a:prstGeom prst="roundRect">
            <a:avLst>
              <a:gd name="adj" fmla="val 12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11480" tIns="54864" rIns="411480" bIns="54864" rtlCol="0" anchor="ctr"/>
          <a:lstStyle/>
          <a:p>
            <a:pPr defTabSz="1371600">
              <a:spcAft>
                <a:spcPts val="300"/>
              </a:spcAft>
            </a:pPr>
            <a:r>
              <a:rPr sz="2250" b="1" dirty="0">
                <a:solidFill>
                  <a:srgbClr val="4DB2FF"/>
                </a:solidFill>
                <a:latin typeface="Arial"/>
              </a:rPr>
              <a:t>Next:  </a:t>
            </a:r>
            <a:r>
              <a:rPr lang="sv-SE" sz="2250" dirty="0">
                <a:solidFill>
                  <a:srgbClr val="FFFFFF"/>
                </a:solidFill>
                <a:latin typeface="Arial"/>
              </a:rPr>
              <a:t>U</a:t>
            </a:r>
            <a:r>
              <a:rPr sz="2250" dirty="0" err="1">
                <a:solidFill>
                  <a:srgbClr val="FFFFFF"/>
                </a:solidFill>
                <a:latin typeface="Arial"/>
              </a:rPr>
              <a:t>pdated</a:t>
            </a:r>
            <a:r>
              <a:rPr sz="2250" dirty="0">
                <a:solidFill>
                  <a:srgbClr val="FFFFFF"/>
                </a:solidFill>
                <a:latin typeface="Arial"/>
              </a:rPr>
              <a:t> business and contract models at M36; final versions to support replication at M48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4" grpId="0" animBg="1"/>
      <p:bldP spid="16" grpId="0"/>
      <p:bldP spid="17" grpId="0"/>
      <p:bldP spid="18" grpId="0" animBg="1"/>
      <p:bldP spid="19" grpId="0" animBg="1"/>
      <p:bldP spid="21" grpId="0"/>
      <p:bldP spid="22" grpId="0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Takeaways for practitioners</a:t>
            </a:r>
          </a:p>
        </p:txBody>
      </p:sp>
      <p:sp>
        <p:nvSpPr>
          <p:cNvPr id="3" name="Oval 2"/>
          <p:cNvSpPr/>
          <p:nvPr/>
        </p:nvSpPr>
        <p:spPr>
          <a:xfrm>
            <a:off x="1028700" y="2468880"/>
            <a:ext cx="1097280" cy="109728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37460" y="2441449"/>
            <a:ext cx="14676120" cy="5447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Start the ownership conversation early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7460" y="3058668"/>
            <a:ext cx="14676120" cy="42934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It affects the technical design as well as the contract.</a:t>
            </a:r>
          </a:p>
        </p:txBody>
      </p:sp>
      <p:sp>
        <p:nvSpPr>
          <p:cNvPr id="6" name="Oval 5"/>
          <p:cNvSpPr/>
          <p:nvPr/>
        </p:nvSpPr>
        <p:spPr>
          <a:xfrm>
            <a:off x="1028700" y="4114800"/>
            <a:ext cx="1097280" cy="109728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37460" y="4087369"/>
            <a:ext cx="14676120" cy="5447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 dirty="0">
                <a:solidFill>
                  <a:srgbClr val="141A3A"/>
                </a:solidFill>
                <a:latin typeface="Arial"/>
              </a:rPr>
              <a:t>Respect each party's core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37460" y="4704589"/>
            <a:ext cx="14676120" cy="42934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 dirty="0">
                <a:solidFill>
                  <a:srgbClr val="5F6275"/>
                </a:solidFill>
                <a:latin typeface="Arial"/>
              </a:rPr>
              <a:t>For data </a:t>
            </a:r>
            <a:r>
              <a:rPr sz="2250" dirty="0" err="1">
                <a:solidFill>
                  <a:srgbClr val="5F6275"/>
                </a:solidFill>
                <a:latin typeface="Arial"/>
              </a:rPr>
              <a:t>centres</a:t>
            </a:r>
            <a:r>
              <a:rPr lang="sv-SE" sz="2250" dirty="0">
                <a:solidFill>
                  <a:srgbClr val="5F6275"/>
                </a:solidFill>
                <a:latin typeface="Arial"/>
              </a:rPr>
              <a:t> </a:t>
            </a:r>
            <a:r>
              <a:rPr lang="sv-SE" sz="2250" dirty="0" err="1">
                <a:solidFill>
                  <a:srgbClr val="5F6275"/>
                </a:solidFill>
                <a:latin typeface="Arial"/>
              </a:rPr>
              <a:t>cooling</a:t>
            </a:r>
            <a:r>
              <a:rPr lang="sv-SE" sz="2250" dirty="0">
                <a:solidFill>
                  <a:srgbClr val="5F6275"/>
                </a:solidFill>
                <a:latin typeface="Arial"/>
              </a:rPr>
              <a:t> is </a:t>
            </a:r>
            <a:r>
              <a:rPr lang="sv-SE" sz="2250" dirty="0" err="1">
                <a:solidFill>
                  <a:srgbClr val="5F6275"/>
                </a:solidFill>
                <a:latin typeface="Arial"/>
              </a:rPr>
              <a:t>crucial</a:t>
            </a:r>
            <a:r>
              <a:rPr sz="2250" dirty="0">
                <a:solidFill>
                  <a:srgbClr val="5F6275"/>
                </a:solidFill>
                <a:latin typeface="Arial"/>
              </a:rPr>
              <a:t>. A clear boundary at the heat exchanger helps.</a:t>
            </a:r>
          </a:p>
        </p:txBody>
      </p:sp>
      <p:sp>
        <p:nvSpPr>
          <p:cNvPr id="9" name="Oval 8"/>
          <p:cNvSpPr/>
          <p:nvPr/>
        </p:nvSpPr>
        <p:spPr>
          <a:xfrm>
            <a:off x="1028700" y="5760720"/>
            <a:ext cx="1097280" cy="1097280"/>
          </a:xfrm>
          <a:prstGeom prst="ellipse">
            <a:avLst/>
          </a:prstGeom>
          <a:solidFill>
            <a:srgbClr val="8F5E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7460" y="5733289"/>
            <a:ext cx="14676120" cy="5447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Make the price of heat explicit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7460" y="6350508"/>
            <a:ext cx="14676120" cy="42934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Including whether it is free, and for how long.</a:t>
            </a:r>
          </a:p>
        </p:txBody>
      </p:sp>
      <p:sp>
        <p:nvSpPr>
          <p:cNvPr id="12" name="Oval 11"/>
          <p:cNvSpPr/>
          <p:nvPr/>
        </p:nvSpPr>
        <p:spPr>
          <a:xfrm>
            <a:off x="1028700" y="7406639"/>
            <a:ext cx="1097280" cy="109728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7460" y="7379209"/>
            <a:ext cx="14676120" cy="54476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000" b="1">
                <a:solidFill>
                  <a:srgbClr val="141A3A"/>
                </a:solidFill>
                <a:latin typeface="Arial"/>
              </a:rPr>
              <a:t>Include logistics in the contract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7460" y="7996427"/>
            <a:ext cx="14676120" cy="42934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250">
                <a:solidFill>
                  <a:srgbClr val="5F6275"/>
                </a:solidFill>
                <a:latin typeface="Arial"/>
              </a:rPr>
              <a:t>Heat on Wheels adds transport, handover and metering per charge.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124712"/>
            <a:ext cx="16226028" cy="1028700"/>
          </a:xfrm>
        </p:spPr>
        <p:txBody>
          <a:bodyPr vert="horz" wrap="square" lIns="0" tIns="45720" rIns="91440" bIns="45720" rtlCol="0" anchor="ctr">
            <a:normAutofit/>
          </a:bodyPr>
          <a:lstStyle/>
          <a:p>
            <a:pPr algn="l"/>
            <a:r>
              <a:rPr sz="4200" b="1">
                <a:solidFill>
                  <a:srgbClr val="141A3A"/>
                </a:solidFill>
                <a:latin typeface="Arial"/>
              </a:rPr>
              <a:t>A question for you</a:t>
            </a:r>
          </a:p>
        </p:txBody>
      </p:sp>
      <p:sp>
        <p:nvSpPr>
          <p:cNvPr id="3" name="Oval 2"/>
          <p:cNvSpPr/>
          <p:nvPr/>
        </p:nvSpPr>
        <p:spPr>
          <a:xfrm>
            <a:off x="1028700" y="2606040"/>
            <a:ext cx="1371600" cy="137160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Picture 3" descr="users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884" y="2935223"/>
            <a:ext cx="713232" cy="713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1779" y="2718706"/>
            <a:ext cx="14401800" cy="1283428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3900" b="1">
                <a:solidFill>
                  <a:srgbClr val="141A3A"/>
                </a:solidFill>
                <a:latin typeface="Arial"/>
              </a:rPr>
              <a:t>In your context, who would you expect to own the mobile storage units?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28700" y="4732020"/>
            <a:ext cx="5212080" cy="26060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40180" y="5143500"/>
            <a:ext cx="1028700" cy="1028700"/>
          </a:xfrm>
          <a:prstGeom prst="ellipse">
            <a:avLst/>
          </a:prstGeom>
          <a:solidFill>
            <a:srgbClr val="4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0180" y="6377940"/>
            <a:ext cx="452628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The data centre operator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5674" y="4732020"/>
            <a:ext cx="5212080" cy="26060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947154" y="5143500"/>
            <a:ext cx="1028700" cy="1028700"/>
          </a:xfrm>
          <a:prstGeom prst="ellipse">
            <a:avLst/>
          </a:prstGeom>
          <a:solidFill>
            <a:srgbClr val="7F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7154" y="6377940"/>
            <a:ext cx="4526280" cy="86793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The district heating company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042647" y="4732020"/>
            <a:ext cx="5212080" cy="2606040"/>
          </a:xfrm>
          <a:prstGeom prst="roundRect">
            <a:avLst>
              <a:gd name="adj" fmla="val 12000"/>
            </a:avLst>
          </a:prstGeom>
          <a:solidFill>
            <a:srgbClr val="F3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 defTabSz="1371600"/>
            <a:endParaRPr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454128" y="5143500"/>
            <a:ext cx="1028700" cy="1028700"/>
          </a:xfrm>
          <a:prstGeom prst="ellipse">
            <a:avLst/>
          </a:prstGeom>
          <a:solidFill>
            <a:srgbClr val="AA5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54864" rIns="0" bIns="54864" rtlCol="0" anchor="ctr"/>
          <a:lstStyle/>
          <a:p>
            <a:pPr algn="ctr" defTabSz="1371600">
              <a:spcAft>
                <a:spcPts val="3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454128" y="6377940"/>
            <a:ext cx="4526280" cy="475515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defTabSz="1371600">
              <a:spcAft>
                <a:spcPts val="600"/>
              </a:spcAft>
            </a:pPr>
            <a:r>
              <a:rPr sz="2550" b="1">
                <a:solidFill>
                  <a:srgbClr val="141A3A"/>
                </a:solidFill>
                <a:latin typeface="Arial"/>
              </a:rPr>
              <a:t>A third party, e.g. an ESCO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28700" y="7955280"/>
            <a:ext cx="16226028" cy="1028700"/>
          </a:xfrm>
          <a:prstGeom prst="roundRect">
            <a:avLst>
              <a:gd name="adj" fmla="val 12000"/>
            </a:avLst>
          </a:prstGeom>
          <a:solidFill>
            <a:srgbClr val="141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11480" tIns="54864" rIns="411480" bIns="54864" rtlCol="0" anchor="ctr"/>
          <a:lstStyle/>
          <a:p>
            <a:pPr defTabSz="1371600">
              <a:spcAft>
                <a:spcPts val="300"/>
              </a:spcAft>
            </a:pPr>
            <a:r>
              <a:rPr sz="2400" b="1" dirty="0">
                <a:solidFill>
                  <a:srgbClr val="FFFFFF"/>
                </a:solidFill>
                <a:latin typeface="Arial"/>
              </a:rPr>
              <a:t>Answer A, B or C in the chat, or tell us why </a:t>
            </a:r>
            <a:r>
              <a:rPr lang="sv-SE" sz="2400" b="1" dirty="0">
                <a:solidFill>
                  <a:srgbClr val="FFFFFF"/>
                </a:solidFill>
                <a:latin typeface="Arial"/>
              </a:rPr>
              <a:t>later</a:t>
            </a:r>
            <a:endParaRPr sz="24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E523696-ED24-CFB5-05D3-81204EFCF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626" y="3288398"/>
            <a:ext cx="9407235" cy="2483643"/>
          </a:xfrm>
        </p:spPr>
        <p:txBody>
          <a:bodyPr>
            <a:normAutofit fontScale="70000" lnSpcReduction="20000"/>
          </a:bodyPr>
          <a:lstStyle/>
          <a:p>
            <a:r>
              <a:rPr lang="en-US" sz="6000" dirty="0">
                <a:solidFill>
                  <a:schemeClr val="bg1"/>
                </a:solidFill>
                <a:latin typeface="Eina01"/>
              </a:rPr>
              <a:t>Thank you for your attention!</a:t>
            </a:r>
          </a:p>
          <a:p>
            <a:pPr algn="l"/>
            <a:endParaRPr lang="en-US" sz="6000" dirty="0">
              <a:solidFill>
                <a:schemeClr val="bg1"/>
              </a:solidFill>
              <a:latin typeface="Eina01"/>
            </a:endParaRPr>
          </a:p>
          <a:p>
            <a:r>
              <a:rPr lang="en-US" sz="6000" i="1" dirty="0">
                <a:solidFill>
                  <a:schemeClr val="bg1"/>
                </a:solidFill>
                <a:latin typeface="Eina01"/>
              </a:rPr>
              <a:t>Burcu Ünlütürk, IVL</a:t>
            </a:r>
            <a:br/>
            <a:r>
              <a:rPr lang="en-US" sz="6000" i="1" dirty="0">
                <a:solidFill>
                  <a:schemeClr val="bg1"/>
                </a:solidFill>
                <a:latin typeface="Eina01"/>
              </a:rPr>
              <a:t>burcu.unluturk@ivl.se</a:t>
            </a:r>
            <a:endParaRPr lang="en-BE" sz="6000" i="1" dirty="0">
              <a:solidFill>
                <a:schemeClr val="bg1"/>
              </a:solidFill>
              <a:latin typeface="Eina01"/>
            </a:endParaRPr>
          </a:p>
        </p:txBody>
      </p:sp>
    </p:spTree>
    <p:extLst>
      <p:ext uri="{BB962C8B-B14F-4D97-AF65-F5344CB8AC3E}">
        <p14:creationId xmlns:p14="http://schemas.microsoft.com/office/powerpoint/2010/main" val="4073926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88" b="-1278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7370374" y="1218137"/>
            <a:ext cx="3203211" cy="3219554"/>
          </a:xfrm>
          <a:custGeom>
            <a:avLst/>
            <a:gdLst/>
            <a:ahLst/>
            <a:cxnLst/>
            <a:rect l="l" t="t" r="r" b="b"/>
            <a:pathLst>
              <a:path w="3203211" h="3219554">
                <a:moveTo>
                  <a:pt x="0" y="0"/>
                </a:moveTo>
                <a:lnTo>
                  <a:pt x="3203211" y="0"/>
                </a:lnTo>
                <a:lnTo>
                  <a:pt x="3203211" y="3219554"/>
                </a:lnTo>
                <a:lnTo>
                  <a:pt x="0" y="32195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Freeform 4"/>
          <p:cNvSpPr/>
          <p:nvPr/>
        </p:nvSpPr>
        <p:spPr>
          <a:xfrm>
            <a:off x="7683715" y="7287439"/>
            <a:ext cx="1284727" cy="1098442"/>
          </a:xfrm>
          <a:custGeom>
            <a:avLst/>
            <a:gdLst/>
            <a:ahLst/>
            <a:cxnLst/>
            <a:rect l="l" t="t" r="r" b="b"/>
            <a:pathLst>
              <a:path w="1284727" h="1098442">
                <a:moveTo>
                  <a:pt x="0" y="0"/>
                </a:moveTo>
                <a:lnTo>
                  <a:pt x="1284727" y="0"/>
                </a:lnTo>
                <a:lnTo>
                  <a:pt x="1284727" y="1098441"/>
                </a:lnTo>
                <a:lnTo>
                  <a:pt x="0" y="1098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5" name="Freeform 5"/>
          <p:cNvSpPr/>
          <p:nvPr/>
        </p:nvSpPr>
        <p:spPr>
          <a:xfrm>
            <a:off x="9144000" y="7244651"/>
            <a:ext cx="1158608" cy="1141229"/>
          </a:xfrm>
          <a:custGeom>
            <a:avLst/>
            <a:gdLst/>
            <a:ahLst/>
            <a:cxnLst/>
            <a:rect l="l" t="t" r="r" b="b"/>
            <a:pathLst>
              <a:path w="1158608" h="1141229">
                <a:moveTo>
                  <a:pt x="0" y="0"/>
                </a:moveTo>
                <a:lnTo>
                  <a:pt x="1158608" y="0"/>
                </a:lnTo>
                <a:lnTo>
                  <a:pt x="1158608" y="1141229"/>
                </a:lnTo>
                <a:lnTo>
                  <a:pt x="0" y="11412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TextBox 6"/>
          <p:cNvSpPr txBox="1"/>
          <p:nvPr/>
        </p:nvSpPr>
        <p:spPr>
          <a:xfrm>
            <a:off x="2408825" y="4247191"/>
            <a:ext cx="13923458" cy="1602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19"/>
              </a:lnSpc>
              <a:spcBef>
                <a:spcPct val="0"/>
              </a:spcBef>
            </a:pPr>
            <a:r>
              <a:rPr lang="en-US" sz="9299">
                <a:solidFill>
                  <a:srgbClr val="FFFFFF"/>
                </a:solidFill>
                <a:latin typeface="Neurial Grotesk"/>
                <a:ea typeface="Neurial Grotesk"/>
                <a:cs typeface="Neurial Grotesk"/>
                <a:sym typeface="Neurial Grotesk"/>
              </a:rPr>
              <a:t>www.</a:t>
            </a:r>
            <a:r>
              <a:rPr lang="en-US" sz="9299">
                <a:solidFill>
                  <a:srgbClr val="B357FF"/>
                </a:solidFill>
                <a:latin typeface="Neurial Grotesk"/>
                <a:ea typeface="Neurial Grotesk"/>
                <a:cs typeface="Neurial Grotesk"/>
                <a:sym typeface="Neurial Grotesk"/>
              </a:rPr>
              <a:t>thunder</a:t>
            </a:r>
            <a:r>
              <a:rPr lang="en-US" sz="9299">
                <a:solidFill>
                  <a:srgbClr val="63B2FF"/>
                </a:solidFill>
                <a:latin typeface="Neurial Grotesk"/>
                <a:ea typeface="Neurial Grotesk"/>
                <a:cs typeface="Neurial Grotesk"/>
                <a:sym typeface="Neurial Grotesk"/>
              </a:rPr>
              <a:t>project</a:t>
            </a:r>
            <a:r>
              <a:rPr lang="en-US" sz="9299">
                <a:solidFill>
                  <a:srgbClr val="FFFFFF"/>
                </a:solidFill>
                <a:latin typeface="Neurial Grotesk"/>
                <a:ea typeface="Neurial Grotesk"/>
                <a:cs typeface="Neurial Grotesk"/>
                <a:sym typeface="Neurial Grotesk"/>
              </a:rPr>
              <a:t>.eu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14194" y="8753263"/>
            <a:ext cx="3915570" cy="505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8"/>
              </a:lnSpc>
              <a:spcBef>
                <a:spcPct val="0"/>
              </a:spcBef>
            </a:pPr>
            <a:r>
              <a:rPr lang="en-US" sz="2991" b="1">
                <a:solidFill>
                  <a:srgbClr val="B357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Follow the project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223386-C70F-78BC-19D0-150D82F33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1979"/>
            <a:ext cx="18821400" cy="1058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838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4622F-9836-F3AD-E016-762EB9589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626667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347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C96D1B-4900-800B-F36D-E14016BD6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" y="0"/>
            <a:ext cx="18277764" cy="1028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61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eaea00-6a0d-47c9-93b8-7666146ca3af">
      <Terms xmlns="http://schemas.microsoft.com/office/infopath/2007/PartnerControls"/>
    </lcf76f155ced4ddcb4097134ff3c332f>
    <TaxCatchAll xmlns="e61187ff-bd23-4441-9170-27312499c7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E91BA39685FF4A963F35BA574555CF" ma:contentTypeVersion="19" ma:contentTypeDescription="Create a new document." ma:contentTypeScope="" ma:versionID="0d4967ef8e01d29452bd2637fa3cee50">
  <xsd:schema xmlns:xsd="http://www.w3.org/2001/XMLSchema" xmlns:xs="http://www.w3.org/2001/XMLSchema" xmlns:p="http://schemas.microsoft.com/office/2006/metadata/properties" xmlns:ns2="95eaea00-6a0d-47c9-93b8-7666146ca3af" xmlns:ns3="e61187ff-bd23-4441-9170-27312499c7e1" targetNamespace="http://schemas.microsoft.com/office/2006/metadata/properties" ma:root="true" ma:fieldsID="784f1d1bb96dd2aeab6a8379c137cd60" ns2:_="" ns3:_="">
    <xsd:import namespace="95eaea00-6a0d-47c9-93b8-7666146ca3af"/>
    <xsd:import namespace="e61187ff-bd23-4441-9170-27312499c7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aea00-6a0d-47c9-93b8-7666146ca3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6aa6b1b-985f-42e5-81ad-477743eff0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1187ff-bd23-4441-9170-27312499c7e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c977cb7-7842-4ac4-b4c4-ab586ecba2d9}" ma:internalName="TaxCatchAll" ma:showField="CatchAllData" ma:web="e61187ff-bd23-4441-9170-27312499c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E16ABF-57E5-481F-92B5-96F493E9FDFA}">
  <ds:schemaRefs>
    <ds:schemaRef ds:uri="http://schemas.microsoft.com/office/2006/metadata/properties"/>
    <ds:schemaRef ds:uri="http://schemas.microsoft.com/office/infopath/2007/PartnerControls"/>
    <ds:schemaRef ds:uri="95eaea00-6a0d-47c9-93b8-7666146ca3af"/>
    <ds:schemaRef ds:uri="e61187ff-bd23-4441-9170-27312499c7e1"/>
  </ds:schemaRefs>
</ds:datastoreItem>
</file>

<file path=customXml/itemProps2.xml><?xml version="1.0" encoding="utf-8"?>
<ds:datastoreItem xmlns:ds="http://schemas.openxmlformats.org/officeDocument/2006/customXml" ds:itemID="{334D466B-62D1-48D4-B4C6-17E1D658BA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A5CAC3-5D2E-4718-9596-C83C5ECEED34}"/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4288</Words>
  <Application>Microsoft Office PowerPoint</Application>
  <PresentationFormat>Custom</PresentationFormat>
  <Paragraphs>652</Paragraphs>
  <Slides>57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57</vt:i4>
      </vt:variant>
    </vt:vector>
  </HeadingPairs>
  <TitlesOfParts>
    <vt:vector size="85" baseType="lpstr">
      <vt:lpstr>Webdings</vt:lpstr>
      <vt:lpstr>Open Sauce</vt:lpstr>
      <vt:lpstr>Fira Sans</vt:lpstr>
      <vt:lpstr>Play</vt:lpstr>
      <vt:lpstr>Aptos Display</vt:lpstr>
      <vt:lpstr>Open Sauce Bold</vt:lpstr>
      <vt:lpstr>Open Sauce Italics</vt:lpstr>
      <vt:lpstr>IBM Plex Sans</vt:lpstr>
      <vt:lpstr>Telegraf</vt:lpstr>
      <vt:lpstr>Verdana</vt:lpstr>
      <vt:lpstr>Ebrima</vt:lpstr>
      <vt:lpstr>Times New Roman</vt:lpstr>
      <vt:lpstr>Calibri</vt:lpstr>
      <vt:lpstr>Fira Sans Light</vt:lpstr>
      <vt:lpstr>Noto Sans Symbols</vt:lpstr>
      <vt:lpstr>Aptos</vt:lpstr>
      <vt:lpstr>Eina01</vt:lpstr>
      <vt:lpstr>Neurial Grotesk</vt:lpstr>
      <vt:lpstr>Wingdings</vt:lpstr>
      <vt:lpstr>Arial</vt:lpstr>
      <vt:lpstr>Open Sauce Semi-Bold</vt:lpstr>
      <vt:lpstr>Telegraf Bold</vt:lpstr>
      <vt:lpstr>Arial</vt:lpstr>
      <vt:lpstr>Office Theme</vt:lpstr>
      <vt:lpstr>1_Office Theme</vt:lpstr>
      <vt:lpstr>2_Office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Move Heat 2 Cold Technology</vt:lpstr>
      <vt:lpstr>How it works</vt:lpstr>
      <vt:lpstr>MHC Innovation Fund project</vt:lpstr>
      <vt:lpstr>Complete system</vt:lpstr>
      <vt:lpstr>Charging unit (incinerator)</vt:lpstr>
      <vt:lpstr>Mobile battery</vt:lpstr>
      <vt:lpstr>Discharging unit (sport complex)</vt:lpstr>
      <vt:lpstr>Low Heat 2 Cold Technology</vt:lpstr>
      <vt:lpstr>Operating unit</vt:lpstr>
      <vt:lpstr>Thank you</vt:lpstr>
      <vt:lpstr>PowerPoint Presentation</vt:lpstr>
      <vt:lpstr>Integration scenarios  </vt:lpstr>
      <vt:lpstr>Methodology for replicability analysis </vt:lpstr>
      <vt:lpstr>Definition of methodology for replicability analysis </vt:lpstr>
      <vt:lpstr>Definition of methodology for replicability analysis  </vt:lpstr>
      <vt:lpstr>Definition of methodology for replicability analysis  </vt:lpstr>
      <vt:lpstr>PowerPoint Presentation</vt:lpstr>
      <vt:lpstr>PowerPoint Presentation</vt:lpstr>
      <vt:lpstr>PowerPoint Presentation</vt:lpstr>
      <vt:lpstr>PowerPoint Presentation</vt:lpstr>
      <vt:lpstr>Agenda</vt:lpstr>
      <vt:lpstr>Key messages</vt:lpstr>
      <vt:lpstr>Two sectors that never had to rely on each other</vt:lpstr>
      <vt:lpstr>What the business model depends on</vt:lpstr>
      <vt:lpstr>How we built the business model</vt:lpstr>
      <vt:lpstr>Lesson learned: who controls the cooling?</vt:lpstr>
      <vt:lpstr>The value chain and the open ownership question</vt:lpstr>
      <vt:lpstr>Moving heat and shifting it in time</vt:lpstr>
      <vt:lpstr>What Heat on Wheels adds to the business model</vt:lpstr>
      <vt:lpstr>Contract elements to clarify for Heat on Wheels</vt:lpstr>
      <vt:lpstr>Open questions we are working on</vt:lpstr>
      <vt:lpstr>Takeaways for practitioners</vt:lpstr>
      <vt:lpstr>A question for you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THUNDER - webinars</dc:title>
  <dc:creator>Laura Junasová</dc:creator>
  <cp:lastModifiedBy>Laura Junasová</cp:lastModifiedBy>
  <cp:revision>2</cp:revision>
  <dcterms:created xsi:type="dcterms:W3CDTF">2006-08-16T00:00:00Z</dcterms:created>
  <dcterms:modified xsi:type="dcterms:W3CDTF">2026-10-08T07:57:20Z</dcterms:modified>
  <dc:identifier>DAHXI3ZMTm8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0x01010040E91BA39685FF4A963F35BA574555CF</vt:lpwstr>
  </property>
  <property fmtid="{D5CDD505-2E9C-101B-9397-08002B2CF9AE}" pid="3" name="MediaServiceImageTags">
    <vt:lpwstr/>
  </property>
</Properties>
</file>